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7" r:id="rId6"/>
    <p:sldId id="268" r:id="rId7"/>
    <p:sldId id="266" r:id="rId8"/>
    <p:sldId id="261" r:id="rId9"/>
    <p:sldId id="265" r:id="rId10"/>
    <p:sldId id="262" r:id="rId11"/>
    <p:sldId id="263" r:id="rId12"/>
    <p:sldId id="274" r:id="rId13"/>
    <p:sldId id="264" r:id="rId14"/>
    <p:sldId id="273" r:id="rId15"/>
    <p:sldId id="272" r:id="rId16"/>
    <p:sldId id="271" r:id="rId17"/>
    <p:sldId id="278" r:id="rId18"/>
    <p:sldId id="270" r:id="rId19"/>
    <p:sldId id="277" r:id="rId20"/>
    <p:sldId id="280" r:id="rId21"/>
    <p:sldId id="282" r:id="rId22"/>
    <p:sldId id="276" r:id="rId23"/>
    <p:sldId id="279" r:id="rId24"/>
    <p:sldId id="284" r:id="rId25"/>
    <p:sldId id="281" r:id="rId26"/>
    <p:sldId id="286" r:id="rId27"/>
    <p:sldId id="283" r:id="rId28"/>
    <p:sldId id="285" r:id="rId29"/>
    <p:sldId id="275" r:id="rId30"/>
    <p:sldId id="269" r:id="rId31"/>
    <p:sldId id="287" r:id="rId32"/>
    <p:sldId id="288" r:id="rId33"/>
  </p:sldIdLst>
  <p:sldSz cx="12192000" cy="6858000"/>
  <p:notesSz cx="6797675" cy="9928225"/>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8120"/>
    <a:srgbClr val="086A8D"/>
    <a:srgbClr val="82B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6327"/>
  </p:normalViewPr>
  <p:slideViewPr>
    <p:cSldViewPr snapToGrid="0" snapToObjects="1">
      <p:cViewPr varScale="1">
        <p:scale>
          <a:sx n="112" d="100"/>
          <a:sy n="112" d="100"/>
        </p:scale>
        <p:origin x="5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4" name="Bilde 3" descr="Et bilde som inneholder vann, utendørs, natur, båt&#10;&#10;Automatisk generert beskrivelse">
            <a:extLst>
              <a:ext uri="{FF2B5EF4-FFF2-40B4-BE49-F238E27FC236}">
                <a16:creationId xmlns:a16="http://schemas.microsoft.com/office/drawing/2014/main" id="{05053EE8-1672-6944-8541-2E806E6FC29F}"/>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5" name="Bilde 4">
            <a:extLst>
              <a:ext uri="{FF2B5EF4-FFF2-40B4-BE49-F238E27FC236}">
                <a16:creationId xmlns:a16="http://schemas.microsoft.com/office/drawing/2014/main" id="{9773BDA1-3DC5-ED4F-9FCF-3E25C30AF3C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48241" y="1917618"/>
            <a:ext cx="6095518" cy="2342742"/>
          </a:xfrm>
          <a:prstGeom prst="rect">
            <a:avLst/>
          </a:prstGeom>
        </p:spPr>
      </p:pic>
    </p:spTree>
    <p:extLst>
      <p:ext uri="{BB962C8B-B14F-4D97-AF65-F5344CB8AC3E}">
        <p14:creationId xmlns:p14="http://schemas.microsoft.com/office/powerpoint/2010/main" val="335252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_Tekst_Bilder">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84493A-4042-6C47-A9B8-7A63261BDB93}"/>
              </a:ext>
            </a:extLst>
          </p:cNvPr>
          <p:cNvSpPr/>
          <p:nvPr userDrawn="1"/>
        </p:nvSpPr>
        <p:spPr>
          <a:xfrm>
            <a:off x="0" y="629587"/>
            <a:ext cx="5914971" cy="5598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4">
            <a:extLst>
              <a:ext uri="{FF2B5EF4-FFF2-40B4-BE49-F238E27FC236}">
                <a16:creationId xmlns:a16="http://schemas.microsoft.com/office/drawing/2014/main" id="{D58FE4E1-0755-1F45-89F9-67B888ADB648}"/>
              </a:ext>
            </a:extLst>
          </p:cNvPr>
          <p:cNvSpPr>
            <a:spLocks noGrp="1"/>
          </p:cNvSpPr>
          <p:nvPr>
            <p:ph type="pic" sz="quarter" idx="10"/>
          </p:nvPr>
        </p:nvSpPr>
        <p:spPr>
          <a:xfrm>
            <a:off x="6277031" y="935729"/>
            <a:ext cx="4156123" cy="2433311"/>
          </a:xfrm>
          <a:prstGeom prst="rect">
            <a:avLst/>
          </a:prstGeom>
        </p:spPr>
        <p:txBody>
          <a:bodyPr/>
          <a:lstStyle/>
          <a:p>
            <a:r>
              <a:rPr lang="nb-NO"/>
              <a:t>Klikk på ikonet for å legge til et bilde</a:t>
            </a:r>
          </a:p>
        </p:txBody>
      </p:sp>
      <p:sp>
        <p:nvSpPr>
          <p:cNvPr id="7" name="Plassholder for bilde 4">
            <a:extLst>
              <a:ext uri="{FF2B5EF4-FFF2-40B4-BE49-F238E27FC236}">
                <a16:creationId xmlns:a16="http://schemas.microsoft.com/office/drawing/2014/main" id="{A296E26D-D7A3-C442-9C23-3041CA61BB84}"/>
              </a:ext>
            </a:extLst>
          </p:cNvPr>
          <p:cNvSpPr>
            <a:spLocks noGrp="1"/>
          </p:cNvSpPr>
          <p:nvPr>
            <p:ph type="pic" sz="quarter" idx="11"/>
          </p:nvPr>
        </p:nvSpPr>
        <p:spPr>
          <a:xfrm>
            <a:off x="6277031" y="3588441"/>
            <a:ext cx="4156123" cy="2433311"/>
          </a:xfrm>
          <a:prstGeom prst="rect">
            <a:avLst/>
          </a:prstGeom>
        </p:spPr>
        <p:txBody>
          <a:bodyPr/>
          <a:lstStyle/>
          <a:p>
            <a:r>
              <a:rPr lang="nb-NO"/>
              <a:t>Klikk på ikonet for å legge til et bilde</a:t>
            </a:r>
          </a:p>
        </p:txBody>
      </p:sp>
      <p:sp>
        <p:nvSpPr>
          <p:cNvPr id="9" name="Tittel 8">
            <a:extLst>
              <a:ext uri="{FF2B5EF4-FFF2-40B4-BE49-F238E27FC236}">
                <a16:creationId xmlns:a16="http://schemas.microsoft.com/office/drawing/2014/main" id="{09627F93-3793-6945-9391-AEC18013276D}"/>
              </a:ext>
            </a:extLst>
          </p:cNvPr>
          <p:cNvSpPr>
            <a:spLocks noGrp="1"/>
          </p:cNvSpPr>
          <p:nvPr>
            <p:ph type="title"/>
          </p:nvPr>
        </p:nvSpPr>
        <p:spPr>
          <a:xfrm>
            <a:off x="430703" y="995689"/>
            <a:ext cx="5053564" cy="1957373"/>
          </a:xfrm>
          <a:prstGeom prst="rect">
            <a:avLst/>
          </a:prstGeom>
        </p:spPr>
        <p:txBody>
          <a:bodyPr/>
          <a:lstStyle>
            <a:lvl1pPr>
              <a:defRPr sz="4400" b="1">
                <a:solidFill>
                  <a:schemeClr val="bg1"/>
                </a:solidFill>
                <a:latin typeface="Chivo Bold" pitchFamily="2" charset="77"/>
              </a:defRPr>
            </a:lvl1pPr>
          </a:lstStyle>
          <a:p>
            <a:r>
              <a:rPr lang="nb-NO"/>
              <a:t>Klikk for å redigere tittelstil</a:t>
            </a:r>
          </a:p>
        </p:txBody>
      </p:sp>
      <p:sp>
        <p:nvSpPr>
          <p:cNvPr id="10" name="Undertittel 2">
            <a:extLst>
              <a:ext uri="{FF2B5EF4-FFF2-40B4-BE49-F238E27FC236}">
                <a16:creationId xmlns:a16="http://schemas.microsoft.com/office/drawing/2014/main" id="{B483AAB1-1A5F-564D-9977-826DA68D19A2}"/>
              </a:ext>
            </a:extLst>
          </p:cNvPr>
          <p:cNvSpPr>
            <a:spLocks noGrp="1"/>
          </p:cNvSpPr>
          <p:nvPr>
            <p:ph type="subTitle" idx="1"/>
          </p:nvPr>
        </p:nvSpPr>
        <p:spPr>
          <a:xfrm>
            <a:off x="430704" y="3177915"/>
            <a:ext cx="5053564" cy="2684395"/>
          </a:xfrm>
          <a:prstGeom prst="rect">
            <a:avLst/>
          </a:prstGeom>
        </p:spPr>
        <p:txBody>
          <a:bodyPr/>
          <a:lstStyle>
            <a:lvl1pPr marL="0" indent="0" algn="l">
              <a:buNone/>
              <a:defRPr sz="2400">
                <a:solidFill>
                  <a:schemeClr val="bg1"/>
                </a:solidFill>
                <a:latin typeface="Chiv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59014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tel_Tekst_Bilder">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84493A-4042-6C47-A9B8-7A63261BDB93}"/>
              </a:ext>
            </a:extLst>
          </p:cNvPr>
          <p:cNvSpPr/>
          <p:nvPr userDrawn="1"/>
        </p:nvSpPr>
        <p:spPr>
          <a:xfrm>
            <a:off x="0" y="629587"/>
            <a:ext cx="5914971" cy="5598826"/>
          </a:xfrm>
          <a:prstGeom prst="rect">
            <a:avLst/>
          </a:prstGeom>
          <a:solidFill>
            <a:srgbClr val="F48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4">
            <a:extLst>
              <a:ext uri="{FF2B5EF4-FFF2-40B4-BE49-F238E27FC236}">
                <a16:creationId xmlns:a16="http://schemas.microsoft.com/office/drawing/2014/main" id="{D58FE4E1-0755-1F45-89F9-67B888ADB648}"/>
              </a:ext>
            </a:extLst>
          </p:cNvPr>
          <p:cNvSpPr>
            <a:spLocks noGrp="1"/>
          </p:cNvSpPr>
          <p:nvPr>
            <p:ph type="pic" sz="quarter" idx="10"/>
          </p:nvPr>
        </p:nvSpPr>
        <p:spPr>
          <a:xfrm>
            <a:off x="6277031" y="935729"/>
            <a:ext cx="4156123" cy="2433311"/>
          </a:xfrm>
          <a:prstGeom prst="rect">
            <a:avLst/>
          </a:prstGeom>
        </p:spPr>
        <p:txBody>
          <a:bodyPr/>
          <a:lstStyle/>
          <a:p>
            <a:r>
              <a:rPr lang="nb-NO"/>
              <a:t>Klikk på ikonet for å legge til et bilde</a:t>
            </a:r>
          </a:p>
        </p:txBody>
      </p:sp>
      <p:sp>
        <p:nvSpPr>
          <p:cNvPr id="7" name="Plassholder for bilde 4">
            <a:extLst>
              <a:ext uri="{FF2B5EF4-FFF2-40B4-BE49-F238E27FC236}">
                <a16:creationId xmlns:a16="http://schemas.microsoft.com/office/drawing/2014/main" id="{A296E26D-D7A3-C442-9C23-3041CA61BB84}"/>
              </a:ext>
            </a:extLst>
          </p:cNvPr>
          <p:cNvSpPr>
            <a:spLocks noGrp="1"/>
          </p:cNvSpPr>
          <p:nvPr>
            <p:ph type="pic" sz="quarter" idx="11"/>
          </p:nvPr>
        </p:nvSpPr>
        <p:spPr>
          <a:xfrm>
            <a:off x="6277031" y="3588441"/>
            <a:ext cx="4156123" cy="2433311"/>
          </a:xfrm>
          <a:prstGeom prst="rect">
            <a:avLst/>
          </a:prstGeom>
        </p:spPr>
        <p:txBody>
          <a:bodyPr/>
          <a:lstStyle/>
          <a:p>
            <a:r>
              <a:rPr lang="nb-NO"/>
              <a:t>Klikk på ikonet for å legge til et bilde</a:t>
            </a:r>
          </a:p>
        </p:txBody>
      </p:sp>
      <p:sp>
        <p:nvSpPr>
          <p:cNvPr id="9" name="Tittel 8">
            <a:extLst>
              <a:ext uri="{FF2B5EF4-FFF2-40B4-BE49-F238E27FC236}">
                <a16:creationId xmlns:a16="http://schemas.microsoft.com/office/drawing/2014/main" id="{09627F93-3793-6945-9391-AEC18013276D}"/>
              </a:ext>
            </a:extLst>
          </p:cNvPr>
          <p:cNvSpPr>
            <a:spLocks noGrp="1"/>
          </p:cNvSpPr>
          <p:nvPr>
            <p:ph type="title"/>
          </p:nvPr>
        </p:nvSpPr>
        <p:spPr>
          <a:xfrm>
            <a:off x="430703" y="995689"/>
            <a:ext cx="5053564" cy="1957373"/>
          </a:xfrm>
          <a:prstGeom prst="rect">
            <a:avLst/>
          </a:prstGeom>
        </p:spPr>
        <p:txBody>
          <a:bodyPr/>
          <a:lstStyle>
            <a:lvl1pPr>
              <a:defRPr sz="4400" b="1">
                <a:solidFill>
                  <a:schemeClr val="bg1"/>
                </a:solidFill>
                <a:latin typeface="Chivo Bold" pitchFamily="2" charset="77"/>
              </a:defRPr>
            </a:lvl1pPr>
          </a:lstStyle>
          <a:p>
            <a:r>
              <a:rPr lang="nb-NO"/>
              <a:t>Klikk for å redigere tittelstil</a:t>
            </a:r>
          </a:p>
        </p:txBody>
      </p:sp>
      <p:sp>
        <p:nvSpPr>
          <p:cNvPr id="10" name="Undertittel 2">
            <a:extLst>
              <a:ext uri="{FF2B5EF4-FFF2-40B4-BE49-F238E27FC236}">
                <a16:creationId xmlns:a16="http://schemas.microsoft.com/office/drawing/2014/main" id="{B483AAB1-1A5F-564D-9977-826DA68D19A2}"/>
              </a:ext>
            </a:extLst>
          </p:cNvPr>
          <p:cNvSpPr>
            <a:spLocks noGrp="1"/>
          </p:cNvSpPr>
          <p:nvPr>
            <p:ph type="subTitle" idx="1"/>
          </p:nvPr>
        </p:nvSpPr>
        <p:spPr>
          <a:xfrm>
            <a:off x="430704" y="3177915"/>
            <a:ext cx="5053564" cy="2684395"/>
          </a:xfrm>
          <a:prstGeom prst="rect">
            <a:avLst/>
          </a:prstGeom>
        </p:spPr>
        <p:txBody>
          <a:bodyPr/>
          <a:lstStyle>
            <a:lvl1pPr marL="0" indent="0" algn="l">
              <a:buNone/>
              <a:defRPr sz="2400">
                <a:solidFill>
                  <a:schemeClr val="bg1"/>
                </a:solidFill>
                <a:latin typeface="Chiv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76234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_Undertittel_Bilder">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3C501CC-2EDE-EE4D-AD7E-2FBB9D4D7CAD}"/>
              </a:ext>
            </a:extLst>
          </p:cNvPr>
          <p:cNvSpPr/>
          <p:nvPr userDrawn="1"/>
        </p:nvSpPr>
        <p:spPr>
          <a:xfrm>
            <a:off x="637373" y="1571636"/>
            <a:ext cx="3429000" cy="1160585"/>
          </a:xfrm>
          <a:prstGeom prst="rect">
            <a:avLst/>
          </a:prstGeom>
          <a:solidFill>
            <a:srgbClr val="82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BD630CB0-E0B7-0247-81DB-09B6901CFC40}"/>
              </a:ext>
            </a:extLst>
          </p:cNvPr>
          <p:cNvSpPr/>
          <p:nvPr userDrawn="1"/>
        </p:nvSpPr>
        <p:spPr>
          <a:xfrm>
            <a:off x="4388757" y="1571636"/>
            <a:ext cx="3429000" cy="1160585"/>
          </a:xfrm>
          <a:prstGeom prst="rect">
            <a:avLst/>
          </a:prstGeom>
          <a:solidFill>
            <a:srgbClr val="82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ktangel 6">
            <a:extLst>
              <a:ext uri="{FF2B5EF4-FFF2-40B4-BE49-F238E27FC236}">
                <a16:creationId xmlns:a16="http://schemas.microsoft.com/office/drawing/2014/main" id="{4AB78B8E-1B90-2E4E-A928-F1F38E9087BA}"/>
              </a:ext>
            </a:extLst>
          </p:cNvPr>
          <p:cNvSpPr/>
          <p:nvPr userDrawn="1"/>
        </p:nvSpPr>
        <p:spPr>
          <a:xfrm>
            <a:off x="8140141" y="1571635"/>
            <a:ext cx="3429000" cy="1160585"/>
          </a:xfrm>
          <a:prstGeom prst="rect">
            <a:avLst/>
          </a:prstGeom>
          <a:solidFill>
            <a:srgbClr val="82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621422CF-0775-E04E-BA57-BE994C12B127}"/>
              </a:ext>
            </a:extLst>
          </p:cNvPr>
          <p:cNvSpPr>
            <a:spLocks noGrp="1"/>
          </p:cNvSpPr>
          <p:nvPr>
            <p:ph type="pic" sz="quarter" idx="10"/>
          </p:nvPr>
        </p:nvSpPr>
        <p:spPr>
          <a:xfrm>
            <a:off x="637373" y="2732220"/>
            <a:ext cx="3429000" cy="3041650"/>
          </a:xfrm>
          <a:prstGeom prst="rect">
            <a:avLst/>
          </a:prstGeom>
        </p:spPr>
        <p:txBody>
          <a:bodyPr/>
          <a:lstStyle/>
          <a:p>
            <a:r>
              <a:rPr lang="nb-NO"/>
              <a:t>Klikk på ikonet for å legge til et bilde</a:t>
            </a:r>
          </a:p>
        </p:txBody>
      </p:sp>
      <p:sp>
        <p:nvSpPr>
          <p:cNvPr id="10" name="Plassholder for bilde 8">
            <a:extLst>
              <a:ext uri="{FF2B5EF4-FFF2-40B4-BE49-F238E27FC236}">
                <a16:creationId xmlns:a16="http://schemas.microsoft.com/office/drawing/2014/main" id="{162ECD65-5319-A54B-B59D-CC0D38B1C9D6}"/>
              </a:ext>
            </a:extLst>
          </p:cNvPr>
          <p:cNvSpPr>
            <a:spLocks noGrp="1"/>
          </p:cNvSpPr>
          <p:nvPr>
            <p:ph type="pic" sz="quarter" idx="11"/>
          </p:nvPr>
        </p:nvSpPr>
        <p:spPr>
          <a:xfrm>
            <a:off x="4388757" y="2732220"/>
            <a:ext cx="3429000" cy="3041650"/>
          </a:xfrm>
          <a:prstGeom prst="rect">
            <a:avLst/>
          </a:prstGeom>
        </p:spPr>
        <p:txBody>
          <a:bodyPr/>
          <a:lstStyle/>
          <a:p>
            <a:r>
              <a:rPr lang="nb-NO"/>
              <a:t>Klikk på ikonet for å legge til et bilde</a:t>
            </a:r>
          </a:p>
        </p:txBody>
      </p:sp>
      <p:sp>
        <p:nvSpPr>
          <p:cNvPr id="11" name="Plassholder for bilde 8">
            <a:extLst>
              <a:ext uri="{FF2B5EF4-FFF2-40B4-BE49-F238E27FC236}">
                <a16:creationId xmlns:a16="http://schemas.microsoft.com/office/drawing/2014/main" id="{BFBE16E4-5818-B94F-ABAA-A4DD2B329ACF}"/>
              </a:ext>
            </a:extLst>
          </p:cNvPr>
          <p:cNvSpPr>
            <a:spLocks noGrp="1"/>
          </p:cNvSpPr>
          <p:nvPr>
            <p:ph type="pic" sz="quarter" idx="12"/>
          </p:nvPr>
        </p:nvSpPr>
        <p:spPr>
          <a:xfrm>
            <a:off x="8140141" y="2732220"/>
            <a:ext cx="3429000" cy="3041650"/>
          </a:xfrm>
          <a:prstGeom prst="rect">
            <a:avLst/>
          </a:prstGeom>
        </p:spPr>
        <p:txBody>
          <a:bodyPr/>
          <a:lstStyle/>
          <a:p>
            <a:r>
              <a:rPr lang="nb-NO"/>
              <a:t>Klikk på ikonet for å legge til et bilde</a:t>
            </a:r>
          </a:p>
        </p:txBody>
      </p:sp>
      <p:sp>
        <p:nvSpPr>
          <p:cNvPr id="18" name="Plassholder for tekst 17">
            <a:extLst>
              <a:ext uri="{FF2B5EF4-FFF2-40B4-BE49-F238E27FC236}">
                <a16:creationId xmlns:a16="http://schemas.microsoft.com/office/drawing/2014/main" id="{BDF8CEB0-10E2-AE49-AEBF-96989D8A3040}"/>
              </a:ext>
            </a:extLst>
          </p:cNvPr>
          <p:cNvSpPr>
            <a:spLocks noGrp="1"/>
          </p:cNvSpPr>
          <p:nvPr>
            <p:ph type="body" sz="quarter" idx="13" hasCustomPrompt="1"/>
          </p:nvPr>
        </p:nvSpPr>
        <p:spPr>
          <a:xfrm>
            <a:off x="4388757" y="1723222"/>
            <a:ext cx="3429000" cy="857250"/>
          </a:xfrm>
          <a:prstGeom prst="rect">
            <a:avLst/>
          </a:prstGeom>
        </p:spPr>
        <p:txBody>
          <a:bodyPr/>
          <a:lstStyle>
            <a:lvl1pPr algn="ctr">
              <a:buNone/>
              <a:defRPr>
                <a:solidFill>
                  <a:schemeClr val="bg1"/>
                </a:solidFill>
                <a:latin typeface="Chivo" pitchFamily="2" charset="77"/>
              </a:defRPr>
            </a:lvl1pPr>
          </a:lstStyle>
          <a:p>
            <a:pPr lvl="0"/>
            <a:r>
              <a:rPr lang="nb-NO" dirty="0"/>
              <a:t>Klikk for å redigerer tittelstil</a:t>
            </a:r>
          </a:p>
        </p:txBody>
      </p:sp>
      <p:sp>
        <p:nvSpPr>
          <p:cNvPr id="19" name="Plassholder for tekst 17">
            <a:extLst>
              <a:ext uri="{FF2B5EF4-FFF2-40B4-BE49-F238E27FC236}">
                <a16:creationId xmlns:a16="http://schemas.microsoft.com/office/drawing/2014/main" id="{C2A2319A-F302-744C-8653-EAE271D6EFBD}"/>
              </a:ext>
            </a:extLst>
          </p:cNvPr>
          <p:cNvSpPr>
            <a:spLocks noGrp="1"/>
          </p:cNvSpPr>
          <p:nvPr>
            <p:ph type="body" sz="quarter" idx="14" hasCustomPrompt="1"/>
          </p:nvPr>
        </p:nvSpPr>
        <p:spPr>
          <a:xfrm>
            <a:off x="8140141" y="1723222"/>
            <a:ext cx="3429000" cy="857250"/>
          </a:xfrm>
          <a:prstGeom prst="rect">
            <a:avLst/>
          </a:prstGeom>
        </p:spPr>
        <p:txBody>
          <a:bodyPr/>
          <a:lstStyle>
            <a:lvl1pPr algn="ctr">
              <a:buNone/>
              <a:defRPr>
                <a:solidFill>
                  <a:schemeClr val="bg1"/>
                </a:solidFill>
                <a:latin typeface="Chivo" pitchFamily="2" charset="77"/>
              </a:defRPr>
            </a:lvl1pPr>
          </a:lstStyle>
          <a:p>
            <a:pPr lvl="0"/>
            <a:r>
              <a:rPr lang="nb-NO" dirty="0"/>
              <a:t>Klikk for å redigerer tittelstil</a:t>
            </a:r>
          </a:p>
        </p:txBody>
      </p:sp>
      <p:sp>
        <p:nvSpPr>
          <p:cNvPr id="20" name="Plassholder for tekst 17">
            <a:extLst>
              <a:ext uri="{FF2B5EF4-FFF2-40B4-BE49-F238E27FC236}">
                <a16:creationId xmlns:a16="http://schemas.microsoft.com/office/drawing/2014/main" id="{1D005125-6607-AA42-BDD1-04B5B7478441}"/>
              </a:ext>
            </a:extLst>
          </p:cNvPr>
          <p:cNvSpPr>
            <a:spLocks noGrp="1"/>
          </p:cNvSpPr>
          <p:nvPr>
            <p:ph type="body" sz="quarter" idx="15" hasCustomPrompt="1"/>
          </p:nvPr>
        </p:nvSpPr>
        <p:spPr>
          <a:xfrm>
            <a:off x="637373" y="1723222"/>
            <a:ext cx="3429000" cy="857250"/>
          </a:xfrm>
          <a:prstGeom prst="rect">
            <a:avLst/>
          </a:prstGeom>
        </p:spPr>
        <p:txBody>
          <a:bodyPr/>
          <a:lstStyle>
            <a:lvl1pPr algn="ctr">
              <a:buNone/>
              <a:defRPr>
                <a:solidFill>
                  <a:schemeClr val="bg1"/>
                </a:solidFill>
                <a:latin typeface="Chivo" pitchFamily="2" charset="77"/>
              </a:defRPr>
            </a:lvl1pPr>
          </a:lstStyle>
          <a:p>
            <a:pPr lvl="0"/>
            <a:r>
              <a:rPr lang="nb-NO" dirty="0"/>
              <a:t>Klikk for å redigerer tittelstil</a:t>
            </a:r>
          </a:p>
        </p:txBody>
      </p:sp>
      <p:sp>
        <p:nvSpPr>
          <p:cNvPr id="21" name="Tittel 20">
            <a:extLst>
              <a:ext uri="{FF2B5EF4-FFF2-40B4-BE49-F238E27FC236}">
                <a16:creationId xmlns:a16="http://schemas.microsoft.com/office/drawing/2014/main" id="{658DC5EF-BAA8-DF49-A946-EECA8FD039AF}"/>
              </a:ext>
            </a:extLst>
          </p:cNvPr>
          <p:cNvSpPr>
            <a:spLocks noGrp="1"/>
          </p:cNvSpPr>
          <p:nvPr>
            <p:ph type="title"/>
          </p:nvPr>
        </p:nvSpPr>
        <p:spPr>
          <a:xfrm>
            <a:off x="838200" y="489201"/>
            <a:ext cx="10515600" cy="691904"/>
          </a:xfrm>
          <a:prstGeom prst="rect">
            <a:avLst/>
          </a:prstGeom>
        </p:spPr>
        <p:txBody>
          <a:bodyPr/>
          <a:lstStyle>
            <a:lvl1pPr algn="ctr">
              <a:defRPr b="1" i="0">
                <a:latin typeface="Chivo Black" pitchFamily="2" charset="77"/>
              </a:defRPr>
            </a:lvl1pPr>
          </a:lstStyle>
          <a:p>
            <a:r>
              <a:rPr lang="nb-NO"/>
              <a:t>Klikk for å redigere tittelstil</a:t>
            </a:r>
          </a:p>
        </p:txBody>
      </p:sp>
    </p:spTree>
    <p:extLst>
      <p:ext uri="{BB962C8B-B14F-4D97-AF65-F5344CB8AC3E}">
        <p14:creationId xmlns:p14="http://schemas.microsoft.com/office/powerpoint/2010/main" val="40776513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_Undertittel_Bilder">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3C501CC-2EDE-EE4D-AD7E-2FBB9D4D7CAD}"/>
              </a:ext>
            </a:extLst>
          </p:cNvPr>
          <p:cNvSpPr/>
          <p:nvPr userDrawn="1"/>
        </p:nvSpPr>
        <p:spPr>
          <a:xfrm>
            <a:off x="637373" y="1571636"/>
            <a:ext cx="3429000" cy="1160585"/>
          </a:xfrm>
          <a:prstGeom prst="rect">
            <a:avLst/>
          </a:prstGeom>
          <a:solidFill>
            <a:srgbClr val="086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BD630CB0-E0B7-0247-81DB-09B6901CFC40}"/>
              </a:ext>
            </a:extLst>
          </p:cNvPr>
          <p:cNvSpPr/>
          <p:nvPr userDrawn="1"/>
        </p:nvSpPr>
        <p:spPr>
          <a:xfrm>
            <a:off x="4388757" y="1571636"/>
            <a:ext cx="3429000" cy="1160585"/>
          </a:xfrm>
          <a:prstGeom prst="rect">
            <a:avLst/>
          </a:prstGeom>
          <a:solidFill>
            <a:srgbClr val="086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ktangel 6">
            <a:extLst>
              <a:ext uri="{FF2B5EF4-FFF2-40B4-BE49-F238E27FC236}">
                <a16:creationId xmlns:a16="http://schemas.microsoft.com/office/drawing/2014/main" id="{4AB78B8E-1B90-2E4E-A928-F1F38E9087BA}"/>
              </a:ext>
            </a:extLst>
          </p:cNvPr>
          <p:cNvSpPr/>
          <p:nvPr userDrawn="1"/>
        </p:nvSpPr>
        <p:spPr>
          <a:xfrm>
            <a:off x="8140141" y="1571635"/>
            <a:ext cx="3429000" cy="1160585"/>
          </a:xfrm>
          <a:prstGeom prst="rect">
            <a:avLst/>
          </a:prstGeom>
          <a:solidFill>
            <a:srgbClr val="086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621422CF-0775-E04E-BA57-BE994C12B127}"/>
              </a:ext>
            </a:extLst>
          </p:cNvPr>
          <p:cNvSpPr>
            <a:spLocks noGrp="1"/>
          </p:cNvSpPr>
          <p:nvPr>
            <p:ph type="pic" sz="quarter" idx="10"/>
          </p:nvPr>
        </p:nvSpPr>
        <p:spPr>
          <a:xfrm>
            <a:off x="637373" y="2732220"/>
            <a:ext cx="3429000" cy="3041650"/>
          </a:xfrm>
          <a:prstGeom prst="rect">
            <a:avLst/>
          </a:prstGeom>
        </p:spPr>
        <p:txBody>
          <a:bodyPr/>
          <a:lstStyle/>
          <a:p>
            <a:r>
              <a:rPr lang="nb-NO"/>
              <a:t>Klikk på ikonet for å legge til et bilde</a:t>
            </a:r>
          </a:p>
        </p:txBody>
      </p:sp>
      <p:sp>
        <p:nvSpPr>
          <p:cNvPr id="10" name="Plassholder for bilde 8">
            <a:extLst>
              <a:ext uri="{FF2B5EF4-FFF2-40B4-BE49-F238E27FC236}">
                <a16:creationId xmlns:a16="http://schemas.microsoft.com/office/drawing/2014/main" id="{162ECD65-5319-A54B-B59D-CC0D38B1C9D6}"/>
              </a:ext>
            </a:extLst>
          </p:cNvPr>
          <p:cNvSpPr>
            <a:spLocks noGrp="1"/>
          </p:cNvSpPr>
          <p:nvPr>
            <p:ph type="pic" sz="quarter" idx="11"/>
          </p:nvPr>
        </p:nvSpPr>
        <p:spPr>
          <a:xfrm>
            <a:off x="4388757" y="2732220"/>
            <a:ext cx="3429000" cy="3041650"/>
          </a:xfrm>
          <a:prstGeom prst="rect">
            <a:avLst/>
          </a:prstGeom>
        </p:spPr>
        <p:txBody>
          <a:bodyPr/>
          <a:lstStyle/>
          <a:p>
            <a:r>
              <a:rPr lang="nb-NO"/>
              <a:t>Klikk på ikonet for å legge til et bilde</a:t>
            </a:r>
          </a:p>
        </p:txBody>
      </p:sp>
      <p:sp>
        <p:nvSpPr>
          <p:cNvPr id="11" name="Plassholder for bilde 8">
            <a:extLst>
              <a:ext uri="{FF2B5EF4-FFF2-40B4-BE49-F238E27FC236}">
                <a16:creationId xmlns:a16="http://schemas.microsoft.com/office/drawing/2014/main" id="{BFBE16E4-5818-B94F-ABAA-A4DD2B329ACF}"/>
              </a:ext>
            </a:extLst>
          </p:cNvPr>
          <p:cNvSpPr>
            <a:spLocks noGrp="1"/>
          </p:cNvSpPr>
          <p:nvPr>
            <p:ph type="pic" sz="quarter" idx="12"/>
          </p:nvPr>
        </p:nvSpPr>
        <p:spPr>
          <a:xfrm>
            <a:off x="8140141" y="2732220"/>
            <a:ext cx="3429000" cy="3041650"/>
          </a:xfrm>
          <a:prstGeom prst="rect">
            <a:avLst/>
          </a:prstGeom>
        </p:spPr>
        <p:txBody>
          <a:bodyPr/>
          <a:lstStyle/>
          <a:p>
            <a:r>
              <a:rPr lang="nb-NO"/>
              <a:t>Klikk på ikonet for å legge til et bilde</a:t>
            </a:r>
          </a:p>
        </p:txBody>
      </p:sp>
      <p:sp>
        <p:nvSpPr>
          <p:cNvPr id="18" name="Plassholder for tekst 17">
            <a:extLst>
              <a:ext uri="{FF2B5EF4-FFF2-40B4-BE49-F238E27FC236}">
                <a16:creationId xmlns:a16="http://schemas.microsoft.com/office/drawing/2014/main" id="{BDF8CEB0-10E2-AE49-AEBF-96989D8A3040}"/>
              </a:ext>
            </a:extLst>
          </p:cNvPr>
          <p:cNvSpPr>
            <a:spLocks noGrp="1"/>
          </p:cNvSpPr>
          <p:nvPr>
            <p:ph type="body" sz="quarter" idx="13" hasCustomPrompt="1"/>
          </p:nvPr>
        </p:nvSpPr>
        <p:spPr>
          <a:xfrm>
            <a:off x="4388757" y="1723222"/>
            <a:ext cx="3429000" cy="857250"/>
          </a:xfrm>
          <a:prstGeom prst="rect">
            <a:avLst/>
          </a:prstGeom>
        </p:spPr>
        <p:txBody>
          <a:bodyPr/>
          <a:lstStyle>
            <a:lvl1pPr algn="ctr">
              <a:buNone/>
              <a:defRPr>
                <a:solidFill>
                  <a:schemeClr val="bg1"/>
                </a:solidFill>
                <a:latin typeface="Chivo" pitchFamily="2" charset="77"/>
              </a:defRPr>
            </a:lvl1pPr>
          </a:lstStyle>
          <a:p>
            <a:pPr lvl="0"/>
            <a:r>
              <a:rPr lang="nb-NO" dirty="0"/>
              <a:t>Klikk for å redigerer tittelstil</a:t>
            </a:r>
          </a:p>
        </p:txBody>
      </p:sp>
      <p:sp>
        <p:nvSpPr>
          <p:cNvPr id="19" name="Plassholder for tekst 17">
            <a:extLst>
              <a:ext uri="{FF2B5EF4-FFF2-40B4-BE49-F238E27FC236}">
                <a16:creationId xmlns:a16="http://schemas.microsoft.com/office/drawing/2014/main" id="{C2A2319A-F302-744C-8653-EAE271D6EFBD}"/>
              </a:ext>
            </a:extLst>
          </p:cNvPr>
          <p:cNvSpPr>
            <a:spLocks noGrp="1"/>
          </p:cNvSpPr>
          <p:nvPr>
            <p:ph type="body" sz="quarter" idx="14" hasCustomPrompt="1"/>
          </p:nvPr>
        </p:nvSpPr>
        <p:spPr>
          <a:xfrm>
            <a:off x="8140141" y="1723222"/>
            <a:ext cx="3429000" cy="857250"/>
          </a:xfrm>
          <a:prstGeom prst="rect">
            <a:avLst/>
          </a:prstGeom>
        </p:spPr>
        <p:txBody>
          <a:bodyPr/>
          <a:lstStyle>
            <a:lvl1pPr algn="ctr">
              <a:buNone/>
              <a:defRPr>
                <a:solidFill>
                  <a:schemeClr val="bg1"/>
                </a:solidFill>
                <a:latin typeface="Chivo" pitchFamily="2" charset="77"/>
              </a:defRPr>
            </a:lvl1pPr>
          </a:lstStyle>
          <a:p>
            <a:pPr lvl="0"/>
            <a:r>
              <a:rPr lang="nb-NO" dirty="0"/>
              <a:t>Klikk for å redigerer tittelstil</a:t>
            </a:r>
          </a:p>
        </p:txBody>
      </p:sp>
      <p:sp>
        <p:nvSpPr>
          <p:cNvPr id="20" name="Plassholder for tekst 17">
            <a:extLst>
              <a:ext uri="{FF2B5EF4-FFF2-40B4-BE49-F238E27FC236}">
                <a16:creationId xmlns:a16="http://schemas.microsoft.com/office/drawing/2014/main" id="{1D005125-6607-AA42-BDD1-04B5B7478441}"/>
              </a:ext>
            </a:extLst>
          </p:cNvPr>
          <p:cNvSpPr>
            <a:spLocks noGrp="1"/>
          </p:cNvSpPr>
          <p:nvPr>
            <p:ph type="body" sz="quarter" idx="15" hasCustomPrompt="1"/>
          </p:nvPr>
        </p:nvSpPr>
        <p:spPr>
          <a:xfrm>
            <a:off x="637373" y="1723222"/>
            <a:ext cx="3429000" cy="857250"/>
          </a:xfrm>
          <a:prstGeom prst="rect">
            <a:avLst/>
          </a:prstGeom>
        </p:spPr>
        <p:txBody>
          <a:bodyPr/>
          <a:lstStyle>
            <a:lvl1pPr algn="ctr">
              <a:buNone/>
              <a:defRPr>
                <a:solidFill>
                  <a:schemeClr val="bg1"/>
                </a:solidFill>
                <a:latin typeface="Chivo" pitchFamily="2" charset="77"/>
              </a:defRPr>
            </a:lvl1pPr>
          </a:lstStyle>
          <a:p>
            <a:pPr lvl="0"/>
            <a:r>
              <a:rPr lang="nb-NO" dirty="0"/>
              <a:t>Klikk for å redigerer tittelstil</a:t>
            </a:r>
          </a:p>
        </p:txBody>
      </p:sp>
      <p:sp>
        <p:nvSpPr>
          <p:cNvPr id="21" name="Tittel 20">
            <a:extLst>
              <a:ext uri="{FF2B5EF4-FFF2-40B4-BE49-F238E27FC236}">
                <a16:creationId xmlns:a16="http://schemas.microsoft.com/office/drawing/2014/main" id="{658DC5EF-BAA8-DF49-A946-EECA8FD039AF}"/>
              </a:ext>
            </a:extLst>
          </p:cNvPr>
          <p:cNvSpPr>
            <a:spLocks noGrp="1"/>
          </p:cNvSpPr>
          <p:nvPr>
            <p:ph type="title"/>
          </p:nvPr>
        </p:nvSpPr>
        <p:spPr>
          <a:xfrm>
            <a:off x="838200" y="489201"/>
            <a:ext cx="10515600" cy="691904"/>
          </a:xfrm>
          <a:prstGeom prst="rect">
            <a:avLst/>
          </a:prstGeom>
        </p:spPr>
        <p:txBody>
          <a:bodyPr/>
          <a:lstStyle>
            <a:lvl1pPr algn="ctr">
              <a:defRPr b="1" i="0">
                <a:latin typeface="Chivo Black" pitchFamily="2" charset="77"/>
              </a:defRPr>
            </a:lvl1pPr>
          </a:lstStyle>
          <a:p>
            <a:r>
              <a:rPr lang="nb-NO"/>
              <a:t>Klikk for å redigere tittelstil</a:t>
            </a:r>
          </a:p>
        </p:txBody>
      </p:sp>
    </p:spTree>
    <p:extLst>
      <p:ext uri="{BB962C8B-B14F-4D97-AF65-F5344CB8AC3E}">
        <p14:creationId xmlns:p14="http://schemas.microsoft.com/office/powerpoint/2010/main" val="11153814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tel_Undertittel_Bilder">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3C501CC-2EDE-EE4D-AD7E-2FBB9D4D7CAD}"/>
              </a:ext>
            </a:extLst>
          </p:cNvPr>
          <p:cNvSpPr/>
          <p:nvPr userDrawn="1"/>
        </p:nvSpPr>
        <p:spPr>
          <a:xfrm>
            <a:off x="637373" y="1571636"/>
            <a:ext cx="3429000" cy="1160585"/>
          </a:xfrm>
          <a:prstGeom prst="rect">
            <a:avLst/>
          </a:prstGeom>
          <a:solidFill>
            <a:srgbClr val="F48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BD630CB0-E0B7-0247-81DB-09B6901CFC40}"/>
              </a:ext>
            </a:extLst>
          </p:cNvPr>
          <p:cNvSpPr/>
          <p:nvPr userDrawn="1"/>
        </p:nvSpPr>
        <p:spPr>
          <a:xfrm>
            <a:off x="4388757" y="1571636"/>
            <a:ext cx="3429000" cy="1160585"/>
          </a:xfrm>
          <a:prstGeom prst="rect">
            <a:avLst/>
          </a:prstGeom>
          <a:solidFill>
            <a:srgbClr val="F48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ktangel 6">
            <a:extLst>
              <a:ext uri="{FF2B5EF4-FFF2-40B4-BE49-F238E27FC236}">
                <a16:creationId xmlns:a16="http://schemas.microsoft.com/office/drawing/2014/main" id="{4AB78B8E-1B90-2E4E-A928-F1F38E9087BA}"/>
              </a:ext>
            </a:extLst>
          </p:cNvPr>
          <p:cNvSpPr/>
          <p:nvPr userDrawn="1"/>
        </p:nvSpPr>
        <p:spPr>
          <a:xfrm>
            <a:off x="8140141" y="1571635"/>
            <a:ext cx="3429000" cy="1160585"/>
          </a:xfrm>
          <a:prstGeom prst="rect">
            <a:avLst/>
          </a:prstGeom>
          <a:solidFill>
            <a:srgbClr val="F48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621422CF-0775-E04E-BA57-BE994C12B127}"/>
              </a:ext>
            </a:extLst>
          </p:cNvPr>
          <p:cNvSpPr>
            <a:spLocks noGrp="1"/>
          </p:cNvSpPr>
          <p:nvPr>
            <p:ph type="pic" sz="quarter" idx="10"/>
          </p:nvPr>
        </p:nvSpPr>
        <p:spPr>
          <a:xfrm>
            <a:off x="637373" y="2732220"/>
            <a:ext cx="3429000" cy="3041650"/>
          </a:xfrm>
          <a:prstGeom prst="rect">
            <a:avLst/>
          </a:prstGeom>
        </p:spPr>
        <p:txBody>
          <a:bodyPr/>
          <a:lstStyle/>
          <a:p>
            <a:r>
              <a:rPr lang="nb-NO"/>
              <a:t>Klikk på ikonet for å legge til et bilde</a:t>
            </a:r>
          </a:p>
        </p:txBody>
      </p:sp>
      <p:sp>
        <p:nvSpPr>
          <p:cNvPr id="10" name="Plassholder for bilde 8">
            <a:extLst>
              <a:ext uri="{FF2B5EF4-FFF2-40B4-BE49-F238E27FC236}">
                <a16:creationId xmlns:a16="http://schemas.microsoft.com/office/drawing/2014/main" id="{162ECD65-5319-A54B-B59D-CC0D38B1C9D6}"/>
              </a:ext>
            </a:extLst>
          </p:cNvPr>
          <p:cNvSpPr>
            <a:spLocks noGrp="1"/>
          </p:cNvSpPr>
          <p:nvPr>
            <p:ph type="pic" sz="quarter" idx="11"/>
          </p:nvPr>
        </p:nvSpPr>
        <p:spPr>
          <a:xfrm>
            <a:off x="4388757" y="2732220"/>
            <a:ext cx="3429000" cy="3041650"/>
          </a:xfrm>
          <a:prstGeom prst="rect">
            <a:avLst/>
          </a:prstGeom>
        </p:spPr>
        <p:txBody>
          <a:bodyPr/>
          <a:lstStyle/>
          <a:p>
            <a:r>
              <a:rPr lang="nb-NO"/>
              <a:t>Klikk på ikonet for å legge til et bilde</a:t>
            </a:r>
          </a:p>
        </p:txBody>
      </p:sp>
      <p:sp>
        <p:nvSpPr>
          <p:cNvPr id="11" name="Plassholder for bilde 8">
            <a:extLst>
              <a:ext uri="{FF2B5EF4-FFF2-40B4-BE49-F238E27FC236}">
                <a16:creationId xmlns:a16="http://schemas.microsoft.com/office/drawing/2014/main" id="{BFBE16E4-5818-B94F-ABAA-A4DD2B329ACF}"/>
              </a:ext>
            </a:extLst>
          </p:cNvPr>
          <p:cNvSpPr>
            <a:spLocks noGrp="1"/>
          </p:cNvSpPr>
          <p:nvPr>
            <p:ph type="pic" sz="quarter" idx="12"/>
          </p:nvPr>
        </p:nvSpPr>
        <p:spPr>
          <a:xfrm>
            <a:off x="8140141" y="2732220"/>
            <a:ext cx="3429000" cy="3041650"/>
          </a:xfrm>
          <a:prstGeom prst="rect">
            <a:avLst/>
          </a:prstGeom>
        </p:spPr>
        <p:txBody>
          <a:bodyPr/>
          <a:lstStyle/>
          <a:p>
            <a:r>
              <a:rPr lang="nb-NO"/>
              <a:t>Klikk på ikonet for å legge til et bilde</a:t>
            </a:r>
          </a:p>
        </p:txBody>
      </p:sp>
      <p:sp>
        <p:nvSpPr>
          <p:cNvPr id="18" name="Plassholder for tekst 17">
            <a:extLst>
              <a:ext uri="{FF2B5EF4-FFF2-40B4-BE49-F238E27FC236}">
                <a16:creationId xmlns:a16="http://schemas.microsoft.com/office/drawing/2014/main" id="{BDF8CEB0-10E2-AE49-AEBF-96989D8A3040}"/>
              </a:ext>
            </a:extLst>
          </p:cNvPr>
          <p:cNvSpPr>
            <a:spLocks noGrp="1"/>
          </p:cNvSpPr>
          <p:nvPr>
            <p:ph type="body" sz="quarter" idx="13" hasCustomPrompt="1"/>
          </p:nvPr>
        </p:nvSpPr>
        <p:spPr>
          <a:xfrm>
            <a:off x="4388757" y="1723222"/>
            <a:ext cx="3429000" cy="857250"/>
          </a:xfrm>
          <a:prstGeom prst="rect">
            <a:avLst/>
          </a:prstGeom>
        </p:spPr>
        <p:txBody>
          <a:bodyPr/>
          <a:lstStyle>
            <a:lvl1pPr algn="ctr">
              <a:buNone/>
              <a:defRPr>
                <a:solidFill>
                  <a:schemeClr val="bg1"/>
                </a:solidFill>
                <a:latin typeface="Chivo" pitchFamily="2" charset="77"/>
              </a:defRPr>
            </a:lvl1pPr>
          </a:lstStyle>
          <a:p>
            <a:pPr lvl="0"/>
            <a:r>
              <a:rPr lang="nb-NO" dirty="0"/>
              <a:t>Klikk for å redigerer tittelstil</a:t>
            </a:r>
          </a:p>
        </p:txBody>
      </p:sp>
      <p:sp>
        <p:nvSpPr>
          <p:cNvPr id="19" name="Plassholder for tekst 17">
            <a:extLst>
              <a:ext uri="{FF2B5EF4-FFF2-40B4-BE49-F238E27FC236}">
                <a16:creationId xmlns:a16="http://schemas.microsoft.com/office/drawing/2014/main" id="{C2A2319A-F302-744C-8653-EAE271D6EFBD}"/>
              </a:ext>
            </a:extLst>
          </p:cNvPr>
          <p:cNvSpPr>
            <a:spLocks noGrp="1"/>
          </p:cNvSpPr>
          <p:nvPr>
            <p:ph type="body" sz="quarter" idx="14" hasCustomPrompt="1"/>
          </p:nvPr>
        </p:nvSpPr>
        <p:spPr>
          <a:xfrm>
            <a:off x="8140141" y="1723222"/>
            <a:ext cx="3429000" cy="857250"/>
          </a:xfrm>
          <a:prstGeom prst="rect">
            <a:avLst/>
          </a:prstGeom>
        </p:spPr>
        <p:txBody>
          <a:bodyPr/>
          <a:lstStyle>
            <a:lvl1pPr algn="ctr">
              <a:buNone/>
              <a:defRPr>
                <a:solidFill>
                  <a:schemeClr val="bg1"/>
                </a:solidFill>
                <a:latin typeface="Chivo" pitchFamily="2" charset="77"/>
              </a:defRPr>
            </a:lvl1pPr>
          </a:lstStyle>
          <a:p>
            <a:pPr lvl="0"/>
            <a:r>
              <a:rPr lang="nb-NO" dirty="0"/>
              <a:t>Klikk for å redigerer tittelstil</a:t>
            </a:r>
          </a:p>
        </p:txBody>
      </p:sp>
      <p:sp>
        <p:nvSpPr>
          <p:cNvPr id="20" name="Plassholder for tekst 17">
            <a:extLst>
              <a:ext uri="{FF2B5EF4-FFF2-40B4-BE49-F238E27FC236}">
                <a16:creationId xmlns:a16="http://schemas.microsoft.com/office/drawing/2014/main" id="{1D005125-6607-AA42-BDD1-04B5B7478441}"/>
              </a:ext>
            </a:extLst>
          </p:cNvPr>
          <p:cNvSpPr>
            <a:spLocks noGrp="1"/>
          </p:cNvSpPr>
          <p:nvPr>
            <p:ph type="body" sz="quarter" idx="15" hasCustomPrompt="1"/>
          </p:nvPr>
        </p:nvSpPr>
        <p:spPr>
          <a:xfrm>
            <a:off x="637373" y="1723222"/>
            <a:ext cx="3429000" cy="857250"/>
          </a:xfrm>
          <a:prstGeom prst="rect">
            <a:avLst/>
          </a:prstGeom>
        </p:spPr>
        <p:txBody>
          <a:bodyPr/>
          <a:lstStyle>
            <a:lvl1pPr algn="ctr">
              <a:buNone/>
              <a:defRPr>
                <a:solidFill>
                  <a:schemeClr val="bg1"/>
                </a:solidFill>
                <a:latin typeface="Chivo" pitchFamily="2" charset="77"/>
              </a:defRPr>
            </a:lvl1pPr>
          </a:lstStyle>
          <a:p>
            <a:pPr lvl="0"/>
            <a:r>
              <a:rPr lang="nb-NO" dirty="0"/>
              <a:t>Klikk for å redigerer tittelstil</a:t>
            </a:r>
          </a:p>
        </p:txBody>
      </p:sp>
      <p:sp>
        <p:nvSpPr>
          <p:cNvPr id="21" name="Tittel 20">
            <a:extLst>
              <a:ext uri="{FF2B5EF4-FFF2-40B4-BE49-F238E27FC236}">
                <a16:creationId xmlns:a16="http://schemas.microsoft.com/office/drawing/2014/main" id="{658DC5EF-BAA8-DF49-A946-EECA8FD039AF}"/>
              </a:ext>
            </a:extLst>
          </p:cNvPr>
          <p:cNvSpPr>
            <a:spLocks noGrp="1"/>
          </p:cNvSpPr>
          <p:nvPr>
            <p:ph type="title"/>
          </p:nvPr>
        </p:nvSpPr>
        <p:spPr>
          <a:xfrm>
            <a:off x="838200" y="489201"/>
            <a:ext cx="10515600" cy="691904"/>
          </a:xfrm>
          <a:prstGeom prst="rect">
            <a:avLst/>
          </a:prstGeom>
        </p:spPr>
        <p:txBody>
          <a:bodyPr/>
          <a:lstStyle>
            <a:lvl1pPr algn="ctr">
              <a:defRPr b="1" i="0">
                <a:latin typeface="Chivo Black" pitchFamily="2" charset="77"/>
              </a:defRPr>
            </a:lvl1pPr>
          </a:lstStyle>
          <a:p>
            <a:r>
              <a:rPr lang="nb-NO"/>
              <a:t>Klikk for å redigere tittelstil</a:t>
            </a:r>
          </a:p>
        </p:txBody>
      </p:sp>
    </p:spTree>
    <p:extLst>
      <p:ext uri="{BB962C8B-B14F-4D97-AF65-F5344CB8AC3E}">
        <p14:creationId xmlns:p14="http://schemas.microsoft.com/office/powerpoint/2010/main" val="176436259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_Tekst_Diagram">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230B193-74F8-8C49-AF9E-383A098CEC2C}"/>
              </a:ext>
            </a:extLst>
          </p:cNvPr>
          <p:cNvSpPr/>
          <p:nvPr userDrawn="1"/>
        </p:nvSpPr>
        <p:spPr>
          <a:xfrm>
            <a:off x="-1" y="0"/>
            <a:ext cx="10523095" cy="6858000"/>
          </a:xfrm>
          <a:prstGeom prst="rect">
            <a:avLst/>
          </a:prstGeom>
          <a:solidFill>
            <a:srgbClr val="82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tel 20">
            <a:extLst>
              <a:ext uri="{FF2B5EF4-FFF2-40B4-BE49-F238E27FC236}">
                <a16:creationId xmlns:a16="http://schemas.microsoft.com/office/drawing/2014/main" id="{019A13A8-9748-2846-90B0-17BDCDE0EDC5}"/>
              </a:ext>
            </a:extLst>
          </p:cNvPr>
          <p:cNvSpPr>
            <a:spLocks noGrp="1"/>
          </p:cNvSpPr>
          <p:nvPr>
            <p:ph type="title"/>
          </p:nvPr>
        </p:nvSpPr>
        <p:spPr>
          <a:xfrm>
            <a:off x="508417" y="489200"/>
            <a:ext cx="9205209" cy="949855"/>
          </a:xfrm>
          <a:prstGeom prst="rect">
            <a:avLst/>
          </a:prstGeom>
        </p:spPr>
        <p:txBody>
          <a:bodyPr/>
          <a:lstStyle>
            <a:lvl1pPr algn="ctr">
              <a:defRPr b="1" i="0">
                <a:solidFill>
                  <a:schemeClr val="bg1"/>
                </a:solidFill>
                <a:latin typeface="Chivo Black" pitchFamily="2" charset="77"/>
              </a:defRPr>
            </a:lvl1pPr>
          </a:lstStyle>
          <a:p>
            <a:r>
              <a:rPr lang="nb-NO"/>
              <a:t>Klikk for å redigere tittelstil</a:t>
            </a:r>
          </a:p>
        </p:txBody>
      </p:sp>
      <p:sp>
        <p:nvSpPr>
          <p:cNvPr id="5" name="Plassholder for diagram 4">
            <a:extLst>
              <a:ext uri="{FF2B5EF4-FFF2-40B4-BE49-F238E27FC236}">
                <a16:creationId xmlns:a16="http://schemas.microsoft.com/office/drawing/2014/main" id="{6C93DCC6-FEA6-1F4E-9BF0-057DBBA921B2}"/>
              </a:ext>
            </a:extLst>
          </p:cNvPr>
          <p:cNvSpPr>
            <a:spLocks noGrp="1"/>
          </p:cNvSpPr>
          <p:nvPr>
            <p:ph type="chart" sz="quarter" idx="10"/>
          </p:nvPr>
        </p:nvSpPr>
        <p:spPr>
          <a:xfrm>
            <a:off x="807801" y="2915318"/>
            <a:ext cx="4108450" cy="2655445"/>
          </a:xfrm>
          <a:prstGeom prst="rect">
            <a:avLst/>
          </a:prstGeom>
        </p:spPr>
        <p:txBody>
          <a:bodyPr/>
          <a:lstStyle>
            <a:lvl1pPr>
              <a:defRPr>
                <a:solidFill>
                  <a:schemeClr val="bg1"/>
                </a:solidFill>
              </a:defRPr>
            </a:lvl1pPr>
          </a:lstStyle>
          <a:p>
            <a:r>
              <a:rPr lang="nb-NO"/>
              <a:t>Klikk ikonet for å legge til et diagram</a:t>
            </a:r>
          </a:p>
        </p:txBody>
      </p:sp>
      <p:sp>
        <p:nvSpPr>
          <p:cNvPr id="6" name="Plassholder for diagram 4">
            <a:extLst>
              <a:ext uri="{FF2B5EF4-FFF2-40B4-BE49-F238E27FC236}">
                <a16:creationId xmlns:a16="http://schemas.microsoft.com/office/drawing/2014/main" id="{23B35101-E712-AA44-B005-7E3045CB96D2}"/>
              </a:ext>
            </a:extLst>
          </p:cNvPr>
          <p:cNvSpPr>
            <a:spLocks noGrp="1"/>
          </p:cNvSpPr>
          <p:nvPr>
            <p:ph type="chart" sz="quarter" idx="11"/>
          </p:nvPr>
        </p:nvSpPr>
        <p:spPr>
          <a:xfrm>
            <a:off x="5341444" y="2915317"/>
            <a:ext cx="4108450" cy="2655445"/>
          </a:xfrm>
          <a:prstGeom prst="rect">
            <a:avLst/>
          </a:prstGeom>
        </p:spPr>
        <p:txBody>
          <a:bodyPr/>
          <a:lstStyle>
            <a:lvl1pPr>
              <a:defRPr>
                <a:solidFill>
                  <a:schemeClr val="bg1"/>
                </a:solidFill>
              </a:defRPr>
            </a:lvl1pPr>
          </a:lstStyle>
          <a:p>
            <a:r>
              <a:rPr lang="nb-NO"/>
              <a:t>Klikk ikonet for å legge til et diagram</a:t>
            </a:r>
          </a:p>
        </p:txBody>
      </p:sp>
      <p:sp>
        <p:nvSpPr>
          <p:cNvPr id="8" name="Undertittel 2">
            <a:extLst>
              <a:ext uri="{FF2B5EF4-FFF2-40B4-BE49-F238E27FC236}">
                <a16:creationId xmlns:a16="http://schemas.microsoft.com/office/drawing/2014/main" id="{FC44B701-D80D-8740-BD4B-1CF3AFABA280}"/>
              </a:ext>
            </a:extLst>
          </p:cNvPr>
          <p:cNvSpPr>
            <a:spLocks noGrp="1"/>
          </p:cNvSpPr>
          <p:nvPr>
            <p:ph type="subTitle" idx="1"/>
          </p:nvPr>
        </p:nvSpPr>
        <p:spPr>
          <a:xfrm>
            <a:off x="2246704" y="1628079"/>
            <a:ext cx="5728633" cy="828296"/>
          </a:xfrm>
          <a:prstGeom prst="rect">
            <a:avLst/>
          </a:prstGeom>
        </p:spPr>
        <p:txBody>
          <a:bodyPr/>
          <a:lstStyle>
            <a:lvl1pPr marL="0" indent="0" algn="ctr">
              <a:buNone/>
              <a:defRPr sz="2400">
                <a:solidFill>
                  <a:schemeClr val="bg1"/>
                </a:solidFill>
                <a:latin typeface="Chiv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872148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tel_Tekst_Diagram">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230B193-74F8-8C49-AF9E-383A098CEC2C}"/>
              </a:ext>
            </a:extLst>
          </p:cNvPr>
          <p:cNvSpPr/>
          <p:nvPr userDrawn="1"/>
        </p:nvSpPr>
        <p:spPr>
          <a:xfrm>
            <a:off x="-1" y="0"/>
            <a:ext cx="10523095" cy="6858000"/>
          </a:xfrm>
          <a:prstGeom prst="rect">
            <a:avLst/>
          </a:prstGeom>
          <a:solidFill>
            <a:srgbClr val="086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tel 20">
            <a:extLst>
              <a:ext uri="{FF2B5EF4-FFF2-40B4-BE49-F238E27FC236}">
                <a16:creationId xmlns:a16="http://schemas.microsoft.com/office/drawing/2014/main" id="{019A13A8-9748-2846-90B0-17BDCDE0EDC5}"/>
              </a:ext>
            </a:extLst>
          </p:cNvPr>
          <p:cNvSpPr>
            <a:spLocks noGrp="1"/>
          </p:cNvSpPr>
          <p:nvPr>
            <p:ph type="title"/>
          </p:nvPr>
        </p:nvSpPr>
        <p:spPr>
          <a:xfrm>
            <a:off x="508417" y="489200"/>
            <a:ext cx="9205209" cy="949855"/>
          </a:xfrm>
          <a:prstGeom prst="rect">
            <a:avLst/>
          </a:prstGeom>
        </p:spPr>
        <p:txBody>
          <a:bodyPr/>
          <a:lstStyle>
            <a:lvl1pPr algn="ctr">
              <a:defRPr b="1" i="0">
                <a:solidFill>
                  <a:schemeClr val="bg1"/>
                </a:solidFill>
                <a:latin typeface="Chivo Black" pitchFamily="2" charset="77"/>
              </a:defRPr>
            </a:lvl1pPr>
          </a:lstStyle>
          <a:p>
            <a:r>
              <a:rPr lang="nb-NO"/>
              <a:t>Klikk for å redigere tittelstil</a:t>
            </a:r>
          </a:p>
        </p:txBody>
      </p:sp>
      <p:sp>
        <p:nvSpPr>
          <p:cNvPr id="5" name="Plassholder for diagram 4">
            <a:extLst>
              <a:ext uri="{FF2B5EF4-FFF2-40B4-BE49-F238E27FC236}">
                <a16:creationId xmlns:a16="http://schemas.microsoft.com/office/drawing/2014/main" id="{6C93DCC6-FEA6-1F4E-9BF0-057DBBA921B2}"/>
              </a:ext>
            </a:extLst>
          </p:cNvPr>
          <p:cNvSpPr>
            <a:spLocks noGrp="1"/>
          </p:cNvSpPr>
          <p:nvPr>
            <p:ph type="chart" sz="quarter" idx="10"/>
          </p:nvPr>
        </p:nvSpPr>
        <p:spPr>
          <a:xfrm>
            <a:off x="807801" y="2915318"/>
            <a:ext cx="4108450" cy="2655445"/>
          </a:xfrm>
          <a:prstGeom prst="rect">
            <a:avLst/>
          </a:prstGeom>
        </p:spPr>
        <p:txBody>
          <a:bodyPr/>
          <a:lstStyle>
            <a:lvl1pPr>
              <a:defRPr>
                <a:solidFill>
                  <a:schemeClr val="bg1"/>
                </a:solidFill>
              </a:defRPr>
            </a:lvl1pPr>
          </a:lstStyle>
          <a:p>
            <a:r>
              <a:rPr lang="nb-NO"/>
              <a:t>Klikk ikonet for å legge til et diagram</a:t>
            </a:r>
          </a:p>
        </p:txBody>
      </p:sp>
      <p:sp>
        <p:nvSpPr>
          <p:cNvPr id="6" name="Plassholder for diagram 4">
            <a:extLst>
              <a:ext uri="{FF2B5EF4-FFF2-40B4-BE49-F238E27FC236}">
                <a16:creationId xmlns:a16="http://schemas.microsoft.com/office/drawing/2014/main" id="{23B35101-E712-AA44-B005-7E3045CB96D2}"/>
              </a:ext>
            </a:extLst>
          </p:cNvPr>
          <p:cNvSpPr>
            <a:spLocks noGrp="1"/>
          </p:cNvSpPr>
          <p:nvPr>
            <p:ph type="chart" sz="quarter" idx="11"/>
          </p:nvPr>
        </p:nvSpPr>
        <p:spPr>
          <a:xfrm>
            <a:off x="5341444" y="2915317"/>
            <a:ext cx="4108450" cy="2655445"/>
          </a:xfrm>
          <a:prstGeom prst="rect">
            <a:avLst/>
          </a:prstGeom>
        </p:spPr>
        <p:txBody>
          <a:bodyPr/>
          <a:lstStyle>
            <a:lvl1pPr>
              <a:defRPr>
                <a:solidFill>
                  <a:schemeClr val="bg1"/>
                </a:solidFill>
              </a:defRPr>
            </a:lvl1pPr>
          </a:lstStyle>
          <a:p>
            <a:r>
              <a:rPr lang="nb-NO"/>
              <a:t>Klikk ikonet for å legge til et diagram</a:t>
            </a:r>
          </a:p>
        </p:txBody>
      </p:sp>
      <p:sp>
        <p:nvSpPr>
          <p:cNvPr id="8" name="Undertittel 2">
            <a:extLst>
              <a:ext uri="{FF2B5EF4-FFF2-40B4-BE49-F238E27FC236}">
                <a16:creationId xmlns:a16="http://schemas.microsoft.com/office/drawing/2014/main" id="{FC44B701-D80D-8740-BD4B-1CF3AFABA280}"/>
              </a:ext>
            </a:extLst>
          </p:cNvPr>
          <p:cNvSpPr>
            <a:spLocks noGrp="1"/>
          </p:cNvSpPr>
          <p:nvPr>
            <p:ph type="subTitle" idx="1"/>
          </p:nvPr>
        </p:nvSpPr>
        <p:spPr>
          <a:xfrm>
            <a:off x="2246704" y="1628079"/>
            <a:ext cx="5728633" cy="828296"/>
          </a:xfrm>
          <a:prstGeom prst="rect">
            <a:avLst/>
          </a:prstGeom>
        </p:spPr>
        <p:txBody>
          <a:bodyPr/>
          <a:lstStyle>
            <a:lvl1pPr marL="0" indent="0" algn="ctr">
              <a:buNone/>
              <a:defRPr sz="2400">
                <a:solidFill>
                  <a:schemeClr val="bg1"/>
                </a:solidFill>
                <a:latin typeface="Chiv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1947190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tel_Tekst_Diagram">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230B193-74F8-8C49-AF9E-383A098CEC2C}"/>
              </a:ext>
            </a:extLst>
          </p:cNvPr>
          <p:cNvSpPr/>
          <p:nvPr userDrawn="1"/>
        </p:nvSpPr>
        <p:spPr>
          <a:xfrm>
            <a:off x="-1" y="0"/>
            <a:ext cx="10523095" cy="6858000"/>
          </a:xfrm>
          <a:prstGeom prst="rect">
            <a:avLst/>
          </a:prstGeom>
          <a:solidFill>
            <a:srgbClr val="F48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tel 20">
            <a:extLst>
              <a:ext uri="{FF2B5EF4-FFF2-40B4-BE49-F238E27FC236}">
                <a16:creationId xmlns:a16="http://schemas.microsoft.com/office/drawing/2014/main" id="{019A13A8-9748-2846-90B0-17BDCDE0EDC5}"/>
              </a:ext>
            </a:extLst>
          </p:cNvPr>
          <p:cNvSpPr>
            <a:spLocks noGrp="1"/>
          </p:cNvSpPr>
          <p:nvPr>
            <p:ph type="title"/>
          </p:nvPr>
        </p:nvSpPr>
        <p:spPr>
          <a:xfrm>
            <a:off x="508417" y="489200"/>
            <a:ext cx="9205209" cy="949855"/>
          </a:xfrm>
          <a:prstGeom prst="rect">
            <a:avLst/>
          </a:prstGeom>
        </p:spPr>
        <p:txBody>
          <a:bodyPr/>
          <a:lstStyle>
            <a:lvl1pPr algn="ctr">
              <a:defRPr b="1" i="0">
                <a:solidFill>
                  <a:schemeClr val="bg1"/>
                </a:solidFill>
                <a:latin typeface="Chivo Black" pitchFamily="2" charset="77"/>
              </a:defRPr>
            </a:lvl1pPr>
          </a:lstStyle>
          <a:p>
            <a:r>
              <a:rPr lang="nb-NO"/>
              <a:t>Klikk for å redigere tittelstil</a:t>
            </a:r>
          </a:p>
        </p:txBody>
      </p:sp>
      <p:sp>
        <p:nvSpPr>
          <p:cNvPr id="5" name="Plassholder for diagram 4">
            <a:extLst>
              <a:ext uri="{FF2B5EF4-FFF2-40B4-BE49-F238E27FC236}">
                <a16:creationId xmlns:a16="http://schemas.microsoft.com/office/drawing/2014/main" id="{6C93DCC6-FEA6-1F4E-9BF0-057DBBA921B2}"/>
              </a:ext>
            </a:extLst>
          </p:cNvPr>
          <p:cNvSpPr>
            <a:spLocks noGrp="1"/>
          </p:cNvSpPr>
          <p:nvPr>
            <p:ph type="chart" sz="quarter" idx="10"/>
          </p:nvPr>
        </p:nvSpPr>
        <p:spPr>
          <a:xfrm>
            <a:off x="807801" y="2915318"/>
            <a:ext cx="4108450" cy="2655445"/>
          </a:xfrm>
          <a:prstGeom prst="rect">
            <a:avLst/>
          </a:prstGeom>
        </p:spPr>
        <p:txBody>
          <a:bodyPr/>
          <a:lstStyle>
            <a:lvl1pPr>
              <a:defRPr>
                <a:solidFill>
                  <a:schemeClr val="bg1"/>
                </a:solidFill>
              </a:defRPr>
            </a:lvl1pPr>
          </a:lstStyle>
          <a:p>
            <a:r>
              <a:rPr lang="nb-NO"/>
              <a:t>Klikk ikonet for å legge til et diagram</a:t>
            </a:r>
          </a:p>
        </p:txBody>
      </p:sp>
      <p:sp>
        <p:nvSpPr>
          <p:cNvPr id="6" name="Plassholder for diagram 4">
            <a:extLst>
              <a:ext uri="{FF2B5EF4-FFF2-40B4-BE49-F238E27FC236}">
                <a16:creationId xmlns:a16="http://schemas.microsoft.com/office/drawing/2014/main" id="{23B35101-E712-AA44-B005-7E3045CB96D2}"/>
              </a:ext>
            </a:extLst>
          </p:cNvPr>
          <p:cNvSpPr>
            <a:spLocks noGrp="1"/>
          </p:cNvSpPr>
          <p:nvPr>
            <p:ph type="chart" sz="quarter" idx="11"/>
          </p:nvPr>
        </p:nvSpPr>
        <p:spPr>
          <a:xfrm>
            <a:off x="5341444" y="2915317"/>
            <a:ext cx="4108450" cy="2655445"/>
          </a:xfrm>
          <a:prstGeom prst="rect">
            <a:avLst/>
          </a:prstGeom>
        </p:spPr>
        <p:txBody>
          <a:bodyPr/>
          <a:lstStyle>
            <a:lvl1pPr>
              <a:defRPr>
                <a:solidFill>
                  <a:schemeClr val="bg1"/>
                </a:solidFill>
              </a:defRPr>
            </a:lvl1pPr>
          </a:lstStyle>
          <a:p>
            <a:r>
              <a:rPr lang="nb-NO"/>
              <a:t>Klikk ikonet for å legge til et diagram</a:t>
            </a:r>
          </a:p>
        </p:txBody>
      </p:sp>
      <p:sp>
        <p:nvSpPr>
          <p:cNvPr id="8" name="Undertittel 2">
            <a:extLst>
              <a:ext uri="{FF2B5EF4-FFF2-40B4-BE49-F238E27FC236}">
                <a16:creationId xmlns:a16="http://schemas.microsoft.com/office/drawing/2014/main" id="{FC44B701-D80D-8740-BD4B-1CF3AFABA280}"/>
              </a:ext>
            </a:extLst>
          </p:cNvPr>
          <p:cNvSpPr>
            <a:spLocks noGrp="1"/>
          </p:cNvSpPr>
          <p:nvPr>
            <p:ph type="subTitle" idx="1"/>
          </p:nvPr>
        </p:nvSpPr>
        <p:spPr>
          <a:xfrm>
            <a:off x="2246704" y="1628079"/>
            <a:ext cx="5728633" cy="828296"/>
          </a:xfrm>
          <a:prstGeom prst="rect">
            <a:avLst/>
          </a:prstGeom>
        </p:spPr>
        <p:txBody>
          <a:bodyPr/>
          <a:lstStyle>
            <a:lvl1pPr marL="0" indent="0" algn="ctr">
              <a:buNone/>
              <a:defRPr sz="2400">
                <a:solidFill>
                  <a:schemeClr val="bg1"/>
                </a:solidFill>
                <a:latin typeface="Chiv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939478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_Tekst_StortBilde">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424C134-CCB8-784D-BC97-225185D968CA}"/>
              </a:ext>
            </a:extLst>
          </p:cNvPr>
          <p:cNvSpPr/>
          <p:nvPr userDrawn="1"/>
        </p:nvSpPr>
        <p:spPr>
          <a:xfrm>
            <a:off x="-1" y="-12388"/>
            <a:ext cx="4201213" cy="6870388"/>
          </a:xfrm>
          <a:prstGeom prst="rect">
            <a:avLst/>
          </a:prstGeom>
          <a:solidFill>
            <a:srgbClr val="82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265EA23D-DD38-D54A-8C57-5905C251DAA0}"/>
              </a:ext>
            </a:extLst>
          </p:cNvPr>
          <p:cNvSpPr>
            <a:spLocks noGrp="1"/>
          </p:cNvSpPr>
          <p:nvPr>
            <p:ph type="pic" sz="quarter" idx="10"/>
          </p:nvPr>
        </p:nvSpPr>
        <p:spPr>
          <a:xfrm>
            <a:off x="4201212" y="0"/>
            <a:ext cx="6321882" cy="6858000"/>
          </a:xfrm>
          <a:prstGeom prst="rect">
            <a:avLst/>
          </a:prstGeom>
        </p:spPr>
        <p:txBody>
          <a:bodyPr/>
          <a:lstStyle/>
          <a:p>
            <a:r>
              <a:rPr lang="nb-NO"/>
              <a:t>Klikk på ikonet for å legge til et bilde</a:t>
            </a:r>
          </a:p>
        </p:txBody>
      </p:sp>
      <p:sp>
        <p:nvSpPr>
          <p:cNvPr id="8" name="Tittel 7">
            <a:extLst>
              <a:ext uri="{FF2B5EF4-FFF2-40B4-BE49-F238E27FC236}">
                <a16:creationId xmlns:a16="http://schemas.microsoft.com/office/drawing/2014/main" id="{87364953-5FF1-FD46-A2A1-FC793098D01D}"/>
              </a:ext>
            </a:extLst>
          </p:cNvPr>
          <p:cNvSpPr>
            <a:spLocks noGrp="1"/>
          </p:cNvSpPr>
          <p:nvPr>
            <p:ph type="title"/>
          </p:nvPr>
        </p:nvSpPr>
        <p:spPr>
          <a:xfrm>
            <a:off x="503529" y="1086344"/>
            <a:ext cx="3194153" cy="1541384"/>
          </a:xfrm>
          <a:prstGeom prst="rect">
            <a:avLst/>
          </a:prstGeom>
        </p:spPr>
        <p:txBody>
          <a:bodyPr/>
          <a:lstStyle>
            <a:lvl1pPr algn="ctr">
              <a:defRPr sz="3200" b="1" i="0">
                <a:solidFill>
                  <a:schemeClr val="bg1"/>
                </a:solidFill>
                <a:latin typeface="Chivo Bold" pitchFamily="2" charset="77"/>
              </a:defRPr>
            </a:lvl1pPr>
          </a:lstStyle>
          <a:p>
            <a:r>
              <a:rPr lang="nb-NO"/>
              <a:t>Klikk for å redigere tittelstil</a:t>
            </a:r>
          </a:p>
        </p:txBody>
      </p:sp>
      <p:cxnSp>
        <p:nvCxnSpPr>
          <p:cNvPr id="21" name="Rett linje 20">
            <a:extLst>
              <a:ext uri="{FF2B5EF4-FFF2-40B4-BE49-F238E27FC236}">
                <a16:creationId xmlns:a16="http://schemas.microsoft.com/office/drawing/2014/main" id="{5B62972F-821E-A143-853A-B6C511B6F8BF}"/>
              </a:ext>
            </a:extLst>
          </p:cNvPr>
          <p:cNvCxnSpPr>
            <a:cxnSpLocks/>
          </p:cNvCxnSpPr>
          <p:nvPr userDrawn="1"/>
        </p:nvCxnSpPr>
        <p:spPr>
          <a:xfrm flipH="1">
            <a:off x="1309510" y="2923082"/>
            <a:ext cx="1582295" cy="0"/>
          </a:xfrm>
          <a:prstGeom prst="line">
            <a:avLst/>
          </a:prstGeom>
          <a:ln w="85725" cap="rnd">
            <a:solidFill>
              <a:srgbClr val="086A8D"/>
            </a:solidFill>
            <a:prstDash val="solid"/>
          </a:ln>
        </p:spPr>
        <p:style>
          <a:lnRef idx="1">
            <a:schemeClr val="accent1"/>
          </a:lnRef>
          <a:fillRef idx="0">
            <a:schemeClr val="accent1"/>
          </a:fillRef>
          <a:effectRef idx="0">
            <a:schemeClr val="accent1"/>
          </a:effectRef>
          <a:fontRef idx="minor">
            <a:schemeClr val="tx1"/>
          </a:fontRef>
        </p:style>
      </p:cxnSp>
      <p:sp>
        <p:nvSpPr>
          <p:cNvPr id="25" name="Plassholder for innhold 24">
            <a:extLst>
              <a:ext uri="{FF2B5EF4-FFF2-40B4-BE49-F238E27FC236}">
                <a16:creationId xmlns:a16="http://schemas.microsoft.com/office/drawing/2014/main" id="{DC80F127-96C3-AC46-A0A6-C593D403CE57}"/>
              </a:ext>
            </a:extLst>
          </p:cNvPr>
          <p:cNvSpPr>
            <a:spLocks noGrp="1"/>
          </p:cNvSpPr>
          <p:nvPr>
            <p:ph sz="quarter" idx="11" hasCustomPrompt="1"/>
          </p:nvPr>
        </p:nvSpPr>
        <p:spPr>
          <a:xfrm>
            <a:off x="503632" y="3333128"/>
            <a:ext cx="3194050" cy="2524116"/>
          </a:xfrm>
          <a:prstGeom prst="rect">
            <a:avLst/>
          </a:prstGeom>
        </p:spPr>
        <p:txBody>
          <a:bodyPr wrap="none">
            <a:noAutofit/>
          </a:bodyPr>
          <a:lstStyle>
            <a:lvl1pPr algn="ctr">
              <a:buNone/>
              <a:defRPr sz="2000">
                <a:solidFill>
                  <a:schemeClr val="bg1"/>
                </a:solidFill>
                <a:latin typeface="VOLLKORN REGULAR ROMAN" pitchFamily="2" charset="0"/>
                <a:ea typeface="VOLLKORN REGULAR ROMAN" pitchFamily="2" charset="0"/>
              </a:defRPr>
            </a:lvl1pPr>
          </a:lstStyle>
          <a:p>
            <a:pPr lvl="0"/>
            <a:r>
              <a:rPr lang="nb-NO" dirty="0"/>
              <a:t>Klikk her for å legge inn </a:t>
            </a:r>
          </a:p>
          <a:p>
            <a:pPr lvl="0"/>
            <a:r>
              <a:rPr lang="nb-NO" dirty="0"/>
              <a:t>tekst i malen</a:t>
            </a:r>
          </a:p>
        </p:txBody>
      </p:sp>
    </p:spTree>
    <p:extLst>
      <p:ext uri="{BB962C8B-B14F-4D97-AF65-F5344CB8AC3E}">
        <p14:creationId xmlns:p14="http://schemas.microsoft.com/office/powerpoint/2010/main" val="1160711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tel_Tekst_StortBilde">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424C134-CCB8-784D-BC97-225185D968CA}"/>
              </a:ext>
            </a:extLst>
          </p:cNvPr>
          <p:cNvSpPr/>
          <p:nvPr userDrawn="1"/>
        </p:nvSpPr>
        <p:spPr>
          <a:xfrm>
            <a:off x="-1" y="-12388"/>
            <a:ext cx="4201213" cy="6870388"/>
          </a:xfrm>
          <a:prstGeom prst="rect">
            <a:avLst/>
          </a:prstGeom>
          <a:solidFill>
            <a:srgbClr val="086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265EA23D-DD38-D54A-8C57-5905C251DAA0}"/>
              </a:ext>
            </a:extLst>
          </p:cNvPr>
          <p:cNvSpPr>
            <a:spLocks noGrp="1"/>
          </p:cNvSpPr>
          <p:nvPr>
            <p:ph type="pic" sz="quarter" idx="10"/>
          </p:nvPr>
        </p:nvSpPr>
        <p:spPr>
          <a:xfrm>
            <a:off x="4201212" y="0"/>
            <a:ext cx="6321882" cy="6858000"/>
          </a:xfrm>
          <a:prstGeom prst="rect">
            <a:avLst/>
          </a:prstGeom>
        </p:spPr>
        <p:txBody>
          <a:bodyPr/>
          <a:lstStyle/>
          <a:p>
            <a:r>
              <a:rPr lang="nb-NO"/>
              <a:t>Klikk på ikonet for å legge til et bilde</a:t>
            </a:r>
          </a:p>
        </p:txBody>
      </p:sp>
      <p:sp>
        <p:nvSpPr>
          <p:cNvPr id="8" name="Tittel 7">
            <a:extLst>
              <a:ext uri="{FF2B5EF4-FFF2-40B4-BE49-F238E27FC236}">
                <a16:creationId xmlns:a16="http://schemas.microsoft.com/office/drawing/2014/main" id="{87364953-5FF1-FD46-A2A1-FC793098D01D}"/>
              </a:ext>
            </a:extLst>
          </p:cNvPr>
          <p:cNvSpPr>
            <a:spLocks noGrp="1"/>
          </p:cNvSpPr>
          <p:nvPr>
            <p:ph type="title"/>
          </p:nvPr>
        </p:nvSpPr>
        <p:spPr>
          <a:xfrm>
            <a:off x="503529" y="1086344"/>
            <a:ext cx="3194153" cy="1541384"/>
          </a:xfrm>
          <a:prstGeom prst="rect">
            <a:avLst/>
          </a:prstGeom>
        </p:spPr>
        <p:txBody>
          <a:bodyPr/>
          <a:lstStyle>
            <a:lvl1pPr algn="ctr">
              <a:defRPr sz="3200" b="1" i="0">
                <a:solidFill>
                  <a:schemeClr val="bg1"/>
                </a:solidFill>
                <a:latin typeface="Chivo Bold" pitchFamily="2" charset="77"/>
              </a:defRPr>
            </a:lvl1pPr>
          </a:lstStyle>
          <a:p>
            <a:r>
              <a:rPr lang="nb-NO"/>
              <a:t>Klikk for å redigere tittelstil</a:t>
            </a:r>
          </a:p>
        </p:txBody>
      </p:sp>
      <p:cxnSp>
        <p:nvCxnSpPr>
          <p:cNvPr id="21" name="Rett linje 20">
            <a:extLst>
              <a:ext uri="{FF2B5EF4-FFF2-40B4-BE49-F238E27FC236}">
                <a16:creationId xmlns:a16="http://schemas.microsoft.com/office/drawing/2014/main" id="{5B62972F-821E-A143-853A-B6C511B6F8BF}"/>
              </a:ext>
            </a:extLst>
          </p:cNvPr>
          <p:cNvCxnSpPr>
            <a:cxnSpLocks/>
          </p:cNvCxnSpPr>
          <p:nvPr userDrawn="1"/>
        </p:nvCxnSpPr>
        <p:spPr>
          <a:xfrm flipH="1">
            <a:off x="1309510" y="2923082"/>
            <a:ext cx="1582295" cy="0"/>
          </a:xfrm>
          <a:prstGeom prst="line">
            <a:avLst/>
          </a:prstGeom>
          <a:ln w="8572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5" name="Plassholder for innhold 24">
            <a:extLst>
              <a:ext uri="{FF2B5EF4-FFF2-40B4-BE49-F238E27FC236}">
                <a16:creationId xmlns:a16="http://schemas.microsoft.com/office/drawing/2014/main" id="{DC80F127-96C3-AC46-A0A6-C593D403CE57}"/>
              </a:ext>
            </a:extLst>
          </p:cNvPr>
          <p:cNvSpPr>
            <a:spLocks noGrp="1"/>
          </p:cNvSpPr>
          <p:nvPr>
            <p:ph sz="quarter" idx="11" hasCustomPrompt="1"/>
          </p:nvPr>
        </p:nvSpPr>
        <p:spPr>
          <a:xfrm>
            <a:off x="503632" y="3333128"/>
            <a:ext cx="3194050" cy="2524116"/>
          </a:xfrm>
          <a:prstGeom prst="rect">
            <a:avLst/>
          </a:prstGeom>
        </p:spPr>
        <p:txBody>
          <a:bodyPr wrap="none">
            <a:noAutofit/>
          </a:bodyPr>
          <a:lstStyle>
            <a:lvl1pPr algn="ctr">
              <a:buNone/>
              <a:defRPr sz="2000">
                <a:solidFill>
                  <a:schemeClr val="bg1"/>
                </a:solidFill>
                <a:latin typeface="VOLLKORN REGULAR ROMAN" pitchFamily="2" charset="0"/>
                <a:ea typeface="VOLLKORN REGULAR ROMAN" pitchFamily="2" charset="0"/>
              </a:defRPr>
            </a:lvl1pPr>
          </a:lstStyle>
          <a:p>
            <a:pPr lvl="0"/>
            <a:r>
              <a:rPr lang="nb-NO" dirty="0"/>
              <a:t>Klikk her for å legge inn </a:t>
            </a:r>
          </a:p>
          <a:p>
            <a:pPr lvl="0"/>
            <a:r>
              <a:rPr lang="nb-NO" dirty="0"/>
              <a:t>tekst i malen</a:t>
            </a:r>
          </a:p>
        </p:txBody>
      </p:sp>
    </p:spTree>
    <p:extLst>
      <p:ext uri="{BB962C8B-B14F-4D97-AF65-F5344CB8AC3E}">
        <p14:creationId xmlns:p14="http://schemas.microsoft.com/office/powerpoint/2010/main" val="261951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74450A4-4272-0A4C-A304-568B408ADABF}"/>
              </a:ext>
            </a:extLst>
          </p:cNvPr>
          <p:cNvSpPr/>
          <p:nvPr userDrawn="1"/>
        </p:nvSpPr>
        <p:spPr>
          <a:xfrm>
            <a:off x="4946754" y="0"/>
            <a:ext cx="7245246" cy="6858000"/>
          </a:xfrm>
          <a:prstGeom prst="rect">
            <a:avLst/>
          </a:prstGeom>
          <a:solidFill>
            <a:srgbClr val="82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EA3422D-E7E7-DC44-B328-0CF77484ED40}"/>
              </a:ext>
            </a:extLst>
          </p:cNvPr>
          <p:cNvSpPr>
            <a:spLocks noGrp="1"/>
          </p:cNvSpPr>
          <p:nvPr>
            <p:ph type="ctrTitle"/>
          </p:nvPr>
        </p:nvSpPr>
        <p:spPr>
          <a:xfrm>
            <a:off x="5633911" y="1819847"/>
            <a:ext cx="5728633" cy="2387600"/>
          </a:xfrm>
          <a:prstGeom prst="rect">
            <a:avLst/>
          </a:prstGeom>
        </p:spPr>
        <p:txBody>
          <a:bodyPr anchor="b"/>
          <a:lstStyle>
            <a:lvl1pPr algn="l">
              <a:defRPr sz="6000" b="1" i="0">
                <a:solidFill>
                  <a:schemeClr val="bg1"/>
                </a:solidFill>
                <a:latin typeface="Chivo Black" pitchFamily="2" charset="77"/>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E8231F43-940F-9342-A9F2-B3BB65002889}"/>
              </a:ext>
            </a:extLst>
          </p:cNvPr>
          <p:cNvSpPr>
            <a:spLocks noGrp="1"/>
          </p:cNvSpPr>
          <p:nvPr>
            <p:ph type="subTitle" idx="1"/>
          </p:nvPr>
        </p:nvSpPr>
        <p:spPr>
          <a:xfrm>
            <a:off x="5633910" y="4388723"/>
            <a:ext cx="5728633" cy="828296"/>
          </a:xfrm>
          <a:prstGeom prst="rect">
            <a:avLst/>
          </a:prstGeom>
        </p:spPr>
        <p:txBody>
          <a:bodyPr/>
          <a:lstStyle>
            <a:lvl1pPr marL="0" indent="0" algn="l">
              <a:buNone/>
              <a:defRPr sz="2400">
                <a:solidFill>
                  <a:schemeClr val="bg1"/>
                </a:solidFill>
                <a:latin typeface="Chiv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4" name="Bilde 3">
            <a:extLst>
              <a:ext uri="{FF2B5EF4-FFF2-40B4-BE49-F238E27FC236}">
                <a16:creationId xmlns:a16="http://schemas.microsoft.com/office/drawing/2014/main" id="{FA6616FB-9379-8D47-89F0-8FB54AD93B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589" y="2650553"/>
            <a:ext cx="4050842" cy="1556894"/>
          </a:xfrm>
          <a:prstGeom prst="rect">
            <a:avLst/>
          </a:prstGeom>
        </p:spPr>
      </p:pic>
    </p:spTree>
    <p:extLst>
      <p:ext uri="{BB962C8B-B14F-4D97-AF65-F5344CB8AC3E}">
        <p14:creationId xmlns:p14="http://schemas.microsoft.com/office/powerpoint/2010/main" val="3317006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tel_Tekst_StortBilde">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424C134-CCB8-784D-BC97-225185D968CA}"/>
              </a:ext>
            </a:extLst>
          </p:cNvPr>
          <p:cNvSpPr/>
          <p:nvPr userDrawn="1"/>
        </p:nvSpPr>
        <p:spPr>
          <a:xfrm>
            <a:off x="-1" y="-12388"/>
            <a:ext cx="4201213" cy="68703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265EA23D-DD38-D54A-8C57-5905C251DAA0}"/>
              </a:ext>
            </a:extLst>
          </p:cNvPr>
          <p:cNvSpPr>
            <a:spLocks noGrp="1"/>
          </p:cNvSpPr>
          <p:nvPr>
            <p:ph type="pic" sz="quarter" idx="10"/>
          </p:nvPr>
        </p:nvSpPr>
        <p:spPr>
          <a:xfrm>
            <a:off x="4201212" y="0"/>
            <a:ext cx="6321882" cy="6858000"/>
          </a:xfrm>
          <a:prstGeom prst="rect">
            <a:avLst/>
          </a:prstGeom>
        </p:spPr>
        <p:txBody>
          <a:bodyPr/>
          <a:lstStyle/>
          <a:p>
            <a:r>
              <a:rPr lang="nb-NO"/>
              <a:t>Klikk på ikonet for å legge til et bilde</a:t>
            </a:r>
          </a:p>
        </p:txBody>
      </p:sp>
      <p:sp>
        <p:nvSpPr>
          <p:cNvPr id="8" name="Tittel 7">
            <a:extLst>
              <a:ext uri="{FF2B5EF4-FFF2-40B4-BE49-F238E27FC236}">
                <a16:creationId xmlns:a16="http://schemas.microsoft.com/office/drawing/2014/main" id="{87364953-5FF1-FD46-A2A1-FC793098D01D}"/>
              </a:ext>
            </a:extLst>
          </p:cNvPr>
          <p:cNvSpPr>
            <a:spLocks noGrp="1"/>
          </p:cNvSpPr>
          <p:nvPr>
            <p:ph type="title"/>
          </p:nvPr>
        </p:nvSpPr>
        <p:spPr>
          <a:xfrm>
            <a:off x="503529" y="1086344"/>
            <a:ext cx="3194153" cy="1541384"/>
          </a:xfrm>
          <a:prstGeom prst="rect">
            <a:avLst/>
          </a:prstGeom>
        </p:spPr>
        <p:txBody>
          <a:bodyPr/>
          <a:lstStyle>
            <a:lvl1pPr algn="ctr">
              <a:defRPr sz="3200" b="1" i="0">
                <a:solidFill>
                  <a:schemeClr val="bg1"/>
                </a:solidFill>
                <a:latin typeface="Chivo Bold" pitchFamily="2" charset="77"/>
              </a:defRPr>
            </a:lvl1pPr>
          </a:lstStyle>
          <a:p>
            <a:r>
              <a:rPr lang="nb-NO"/>
              <a:t>Klikk for å redigere tittelstil</a:t>
            </a:r>
          </a:p>
        </p:txBody>
      </p:sp>
      <p:cxnSp>
        <p:nvCxnSpPr>
          <p:cNvPr id="21" name="Rett linje 20">
            <a:extLst>
              <a:ext uri="{FF2B5EF4-FFF2-40B4-BE49-F238E27FC236}">
                <a16:creationId xmlns:a16="http://schemas.microsoft.com/office/drawing/2014/main" id="{5B62972F-821E-A143-853A-B6C511B6F8BF}"/>
              </a:ext>
            </a:extLst>
          </p:cNvPr>
          <p:cNvCxnSpPr>
            <a:cxnSpLocks/>
          </p:cNvCxnSpPr>
          <p:nvPr userDrawn="1"/>
        </p:nvCxnSpPr>
        <p:spPr>
          <a:xfrm flipH="1">
            <a:off x="1309510" y="2923082"/>
            <a:ext cx="1582295" cy="0"/>
          </a:xfrm>
          <a:prstGeom prst="line">
            <a:avLst/>
          </a:prstGeom>
          <a:ln w="8572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5" name="Plassholder for innhold 24">
            <a:extLst>
              <a:ext uri="{FF2B5EF4-FFF2-40B4-BE49-F238E27FC236}">
                <a16:creationId xmlns:a16="http://schemas.microsoft.com/office/drawing/2014/main" id="{DC80F127-96C3-AC46-A0A6-C593D403CE57}"/>
              </a:ext>
            </a:extLst>
          </p:cNvPr>
          <p:cNvSpPr>
            <a:spLocks noGrp="1"/>
          </p:cNvSpPr>
          <p:nvPr>
            <p:ph sz="quarter" idx="11" hasCustomPrompt="1"/>
          </p:nvPr>
        </p:nvSpPr>
        <p:spPr>
          <a:xfrm>
            <a:off x="503632" y="3333128"/>
            <a:ext cx="3194050" cy="2524116"/>
          </a:xfrm>
          <a:prstGeom prst="rect">
            <a:avLst/>
          </a:prstGeom>
        </p:spPr>
        <p:txBody>
          <a:bodyPr wrap="none">
            <a:noAutofit/>
          </a:bodyPr>
          <a:lstStyle>
            <a:lvl1pPr algn="ctr">
              <a:buNone/>
              <a:defRPr sz="2000">
                <a:solidFill>
                  <a:schemeClr val="bg1"/>
                </a:solidFill>
                <a:latin typeface="VOLLKORN REGULAR ROMAN" pitchFamily="2" charset="0"/>
                <a:ea typeface="VOLLKORN REGULAR ROMAN" pitchFamily="2" charset="0"/>
              </a:defRPr>
            </a:lvl1pPr>
          </a:lstStyle>
          <a:p>
            <a:pPr lvl="0"/>
            <a:r>
              <a:rPr lang="nb-NO" dirty="0"/>
              <a:t>Klikk her for å legge inn </a:t>
            </a:r>
          </a:p>
          <a:p>
            <a:pPr lvl="0"/>
            <a:r>
              <a:rPr lang="nb-NO" dirty="0"/>
              <a:t>tekst i malen</a:t>
            </a:r>
          </a:p>
        </p:txBody>
      </p:sp>
    </p:spTree>
    <p:extLst>
      <p:ext uri="{BB962C8B-B14F-4D97-AF65-F5344CB8AC3E}">
        <p14:creationId xmlns:p14="http://schemas.microsoft.com/office/powerpoint/2010/main" val="445456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get_Bilde">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7725292E-18E7-E249-B3D7-3C4EA2EDF9DB}"/>
              </a:ext>
            </a:extLst>
          </p:cNvPr>
          <p:cNvSpPr>
            <a:spLocks noGrp="1"/>
          </p:cNvSpPr>
          <p:nvPr>
            <p:ph type="pic" sz="quarter" idx="10"/>
          </p:nvPr>
        </p:nvSpPr>
        <p:spPr>
          <a:xfrm>
            <a:off x="0" y="0"/>
            <a:ext cx="10523094" cy="6858000"/>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2982329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_Sitat1">
    <p:spTree>
      <p:nvGrpSpPr>
        <p:cNvPr id="1" name=""/>
        <p:cNvGrpSpPr/>
        <p:nvPr/>
      </p:nvGrpSpPr>
      <p:grpSpPr>
        <a:xfrm>
          <a:off x="0" y="0"/>
          <a:ext cx="0" cy="0"/>
          <a:chOff x="0" y="0"/>
          <a:chExt cx="0" cy="0"/>
        </a:xfrm>
      </p:grpSpPr>
      <p:pic>
        <p:nvPicPr>
          <p:cNvPr id="8" name="Bilde 7" descr="Et bilde som inneholder utendørs, vann, skyer, skyet&#10;&#10;Automatisk generert beskrivelse">
            <a:extLst>
              <a:ext uri="{FF2B5EF4-FFF2-40B4-BE49-F238E27FC236}">
                <a16:creationId xmlns:a16="http://schemas.microsoft.com/office/drawing/2014/main" id="{29C18757-8A8F-F340-B725-B1750D7CA9B9}"/>
              </a:ext>
            </a:extLst>
          </p:cNvPr>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sharpenSoften amount="-25000"/>
                    </a14:imgEffect>
                    <a14:imgEffect>
                      <a14:saturation sat="0"/>
                    </a14:imgEffect>
                    <a14:imgEffect>
                      <a14:brightnessContrast bright="-29000"/>
                    </a14:imgEffect>
                  </a14:imgLayer>
                </a14:imgProps>
              </a:ext>
              <a:ext uri="{28A0092B-C50C-407E-A947-70E740481C1C}">
                <a14:useLocalDpi xmlns:a14="http://schemas.microsoft.com/office/drawing/2010/main"/>
              </a:ext>
            </a:extLst>
          </a:blip>
          <a:srcRect/>
          <a:stretch/>
        </p:blipFill>
        <p:spPr>
          <a:xfrm>
            <a:off x="-1" y="-1"/>
            <a:ext cx="10538307" cy="6858001"/>
          </a:xfrm>
          <a:prstGeom prst="rect">
            <a:avLst/>
          </a:prstGeom>
        </p:spPr>
      </p:pic>
      <p:sp>
        <p:nvSpPr>
          <p:cNvPr id="2" name="Tittel 1">
            <a:extLst>
              <a:ext uri="{FF2B5EF4-FFF2-40B4-BE49-F238E27FC236}">
                <a16:creationId xmlns:a16="http://schemas.microsoft.com/office/drawing/2014/main" id="{30133C05-B020-2546-B09C-CC2BAE255797}"/>
              </a:ext>
            </a:extLst>
          </p:cNvPr>
          <p:cNvSpPr>
            <a:spLocks noGrp="1"/>
          </p:cNvSpPr>
          <p:nvPr>
            <p:ph type="title" hasCustomPrompt="1"/>
          </p:nvPr>
        </p:nvSpPr>
        <p:spPr>
          <a:xfrm>
            <a:off x="1042293" y="2555453"/>
            <a:ext cx="8453718" cy="1747092"/>
          </a:xfrm>
          <a:prstGeom prst="rect">
            <a:avLst/>
          </a:prstGeom>
        </p:spPr>
        <p:txBody>
          <a:bodyPr/>
          <a:lstStyle>
            <a:lvl1pPr algn="ctr">
              <a:defRPr sz="6000" b="1" i="0">
                <a:solidFill>
                  <a:schemeClr val="bg1"/>
                </a:solidFill>
                <a:latin typeface="Chivo Black" pitchFamily="2" charset="77"/>
              </a:defRPr>
            </a:lvl1pPr>
          </a:lstStyle>
          <a:p>
            <a:r>
              <a:rPr lang="nb-NO" dirty="0"/>
              <a:t>«Klikk for å legge inn tittel eller sitat»</a:t>
            </a:r>
          </a:p>
        </p:txBody>
      </p:sp>
      <p:cxnSp>
        <p:nvCxnSpPr>
          <p:cNvPr id="11" name="Rett linje 10">
            <a:extLst>
              <a:ext uri="{FF2B5EF4-FFF2-40B4-BE49-F238E27FC236}">
                <a16:creationId xmlns:a16="http://schemas.microsoft.com/office/drawing/2014/main" id="{66569417-2848-3847-9C46-6A181199B1BC}"/>
              </a:ext>
            </a:extLst>
          </p:cNvPr>
          <p:cNvCxnSpPr>
            <a:cxnSpLocks/>
          </p:cNvCxnSpPr>
          <p:nvPr userDrawn="1"/>
        </p:nvCxnSpPr>
        <p:spPr>
          <a:xfrm flipH="1">
            <a:off x="4513705" y="2188564"/>
            <a:ext cx="1582295" cy="0"/>
          </a:xfrm>
          <a:prstGeom prst="line">
            <a:avLst/>
          </a:prstGeom>
          <a:ln w="85725" cap="rnd">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6B80541A-9F3E-FF4E-81D5-2441980452E8}"/>
              </a:ext>
            </a:extLst>
          </p:cNvPr>
          <p:cNvCxnSpPr>
            <a:cxnSpLocks/>
          </p:cNvCxnSpPr>
          <p:nvPr userDrawn="1"/>
        </p:nvCxnSpPr>
        <p:spPr>
          <a:xfrm flipH="1">
            <a:off x="4513705" y="4664440"/>
            <a:ext cx="1582295" cy="0"/>
          </a:xfrm>
          <a:prstGeom prst="line">
            <a:avLst/>
          </a:prstGeom>
          <a:ln w="85725" cap="rnd">
            <a:solidFill>
              <a:schemeClr val="bg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582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_Sitat2">
    <p:spTree>
      <p:nvGrpSpPr>
        <p:cNvPr id="1" name=""/>
        <p:cNvGrpSpPr/>
        <p:nvPr/>
      </p:nvGrpSpPr>
      <p:grpSpPr>
        <a:xfrm>
          <a:off x="0" y="0"/>
          <a:ext cx="0" cy="0"/>
          <a:chOff x="0" y="0"/>
          <a:chExt cx="0" cy="0"/>
        </a:xfrm>
      </p:grpSpPr>
      <p:pic>
        <p:nvPicPr>
          <p:cNvPr id="4" name="Bilde 3" descr="Et bilde som inneholder utendørs, vann, scene, båt&#10;&#10;Automatisk generert beskrivelse">
            <a:extLst>
              <a:ext uri="{FF2B5EF4-FFF2-40B4-BE49-F238E27FC236}">
                <a16:creationId xmlns:a16="http://schemas.microsoft.com/office/drawing/2014/main" id="{A14C6046-340D-7F4F-8C30-F0A27CA98A8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harpenSoften amount="-26000"/>
                    </a14:imgEffect>
                    <a14:imgEffect>
                      <a14:saturation sat="0"/>
                    </a14:imgEffect>
                    <a14:imgEffect>
                      <a14:brightnessContrast bright="-31000"/>
                    </a14:imgEffect>
                  </a14:imgLayer>
                </a14:imgProps>
              </a:ext>
              <a:ext uri="{28A0092B-C50C-407E-A947-70E740481C1C}">
                <a14:useLocalDpi xmlns:a14="http://schemas.microsoft.com/office/drawing/2010/main"/>
              </a:ext>
            </a:extLst>
          </a:blip>
          <a:srcRect/>
          <a:stretch/>
        </p:blipFill>
        <p:spPr>
          <a:xfrm>
            <a:off x="-1" y="-1"/>
            <a:ext cx="10532350" cy="6858001"/>
          </a:xfrm>
          <a:prstGeom prst="rect">
            <a:avLst/>
          </a:prstGeom>
        </p:spPr>
      </p:pic>
      <p:sp>
        <p:nvSpPr>
          <p:cNvPr id="2" name="Tittel 1">
            <a:extLst>
              <a:ext uri="{FF2B5EF4-FFF2-40B4-BE49-F238E27FC236}">
                <a16:creationId xmlns:a16="http://schemas.microsoft.com/office/drawing/2014/main" id="{30133C05-B020-2546-B09C-CC2BAE255797}"/>
              </a:ext>
            </a:extLst>
          </p:cNvPr>
          <p:cNvSpPr>
            <a:spLocks noGrp="1"/>
          </p:cNvSpPr>
          <p:nvPr>
            <p:ph type="title" hasCustomPrompt="1"/>
          </p:nvPr>
        </p:nvSpPr>
        <p:spPr>
          <a:xfrm>
            <a:off x="1042293" y="2555453"/>
            <a:ext cx="8453718" cy="1747092"/>
          </a:xfrm>
          <a:prstGeom prst="rect">
            <a:avLst/>
          </a:prstGeom>
        </p:spPr>
        <p:txBody>
          <a:bodyPr/>
          <a:lstStyle>
            <a:lvl1pPr algn="ctr">
              <a:defRPr sz="6000" b="1" i="0">
                <a:solidFill>
                  <a:schemeClr val="bg2"/>
                </a:solidFill>
                <a:latin typeface="Chivo Black" pitchFamily="2" charset="77"/>
              </a:defRPr>
            </a:lvl1pPr>
          </a:lstStyle>
          <a:p>
            <a:r>
              <a:rPr lang="nb-NO" dirty="0"/>
              <a:t>«Klikk for å legge inn tittel eller sitat»</a:t>
            </a:r>
          </a:p>
        </p:txBody>
      </p:sp>
      <p:cxnSp>
        <p:nvCxnSpPr>
          <p:cNvPr id="9" name="Rett linje 8">
            <a:extLst>
              <a:ext uri="{FF2B5EF4-FFF2-40B4-BE49-F238E27FC236}">
                <a16:creationId xmlns:a16="http://schemas.microsoft.com/office/drawing/2014/main" id="{35F93FE5-23BF-0F49-A751-BBD29E34AAF7}"/>
              </a:ext>
            </a:extLst>
          </p:cNvPr>
          <p:cNvCxnSpPr>
            <a:cxnSpLocks/>
          </p:cNvCxnSpPr>
          <p:nvPr userDrawn="1"/>
        </p:nvCxnSpPr>
        <p:spPr>
          <a:xfrm flipH="1">
            <a:off x="4513705" y="2188564"/>
            <a:ext cx="1582295" cy="0"/>
          </a:xfrm>
          <a:prstGeom prst="line">
            <a:avLst/>
          </a:prstGeom>
          <a:ln w="8572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1F912F93-EED1-9949-9302-C7EFEF1DF27E}"/>
              </a:ext>
            </a:extLst>
          </p:cNvPr>
          <p:cNvCxnSpPr>
            <a:cxnSpLocks/>
          </p:cNvCxnSpPr>
          <p:nvPr userDrawn="1"/>
        </p:nvCxnSpPr>
        <p:spPr>
          <a:xfrm flipH="1">
            <a:off x="4513705" y="4664440"/>
            <a:ext cx="1582295" cy="0"/>
          </a:xfrm>
          <a:prstGeom prst="line">
            <a:avLst/>
          </a:prstGeom>
          <a:ln w="8572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578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tel_Sitat2">
    <p:spTree>
      <p:nvGrpSpPr>
        <p:cNvPr id="1" name=""/>
        <p:cNvGrpSpPr/>
        <p:nvPr/>
      </p:nvGrpSpPr>
      <p:grpSpPr>
        <a:xfrm>
          <a:off x="0" y="0"/>
          <a:ext cx="0" cy="0"/>
          <a:chOff x="0" y="0"/>
          <a:chExt cx="0" cy="0"/>
        </a:xfrm>
      </p:grpSpPr>
      <p:pic>
        <p:nvPicPr>
          <p:cNvPr id="4" name="Bilde 3" descr="Et bilde som inneholder utendørs, vann, scene, båt&#10;&#10;Automatisk generert beskrivelse">
            <a:extLst>
              <a:ext uri="{FF2B5EF4-FFF2-40B4-BE49-F238E27FC236}">
                <a16:creationId xmlns:a16="http://schemas.microsoft.com/office/drawing/2014/main" id="{A14C6046-340D-7F4F-8C30-F0A27CA98A8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harpenSoften amount="-26000"/>
                    </a14:imgEffect>
                    <a14:imgEffect>
                      <a14:saturation sat="0"/>
                    </a14:imgEffect>
                    <a14:imgEffect>
                      <a14:brightnessContrast bright="-31000"/>
                    </a14:imgEffect>
                  </a14:imgLayer>
                </a14:imgProps>
              </a:ext>
              <a:ext uri="{28A0092B-C50C-407E-A947-70E740481C1C}">
                <a14:useLocalDpi xmlns:a14="http://schemas.microsoft.com/office/drawing/2010/main"/>
              </a:ext>
            </a:extLst>
          </a:blip>
          <a:srcRect/>
          <a:stretch/>
        </p:blipFill>
        <p:spPr>
          <a:xfrm>
            <a:off x="-1" y="-1"/>
            <a:ext cx="10532350" cy="6858001"/>
          </a:xfrm>
          <a:prstGeom prst="rect">
            <a:avLst/>
          </a:prstGeom>
        </p:spPr>
      </p:pic>
      <p:sp>
        <p:nvSpPr>
          <p:cNvPr id="2" name="Tittel 1">
            <a:extLst>
              <a:ext uri="{FF2B5EF4-FFF2-40B4-BE49-F238E27FC236}">
                <a16:creationId xmlns:a16="http://schemas.microsoft.com/office/drawing/2014/main" id="{30133C05-B020-2546-B09C-CC2BAE255797}"/>
              </a:ext>
            </a:extLst>
          </p:cNvPr>
          <p:cNvSpPr>
            <a:spLocks noGrp="1"/>
          </p:cNvSpPr>
          <p:nvPr>
            <p:ph type="title" hasCustomPrompt="1"/>
          </p:nvPr>
        </p:nvSpPr>
        <p:spPr>
          <a:xfrm>
            <a:off x="1042293" y="2555453"/>
            <a:ext cx="8453718" cy="1747092"/>
          </a:xfrm>
          <a:prstGeom prst="rect">
            <a:avLst/>
          </a:prstGeom>
        </p:spPr>
        <p:txBody>
          <a:bodyPr/>
          <a:lstStyle>
            <a:lvl1pPr algn="ctr">
              <a:defRPr sz="6000" b="1" i="0">
                <a:solidFill>
                  <a:schemeClr val="accent1"/>
                </a:solidFill>
                <a:latin typeface="Chivo Black" pitchFamily="2" charset="77"/>
              </a:defRPr>
            </a:lvl1pPr>
          </a:lstStyle>
          <a:p>
            <a:r>
              <a:rPr lang="nb-NO" dirty="0"/>
              <a:t>«Klikk for å legge inn tittel eller sitat»</a:t>
            </a:r>
          </a:p>
        </p:txBody>
      </p:sp>
      <p:cxnSp>
        <p:nvCxnSpPr>
          <p:cNvPr id="9" name="Rett linje 8">
            <a:extLst>
              <a:ext uri="{FF2B5EF4-FFF2-40B4-BE49-F238E27FC236}">
                <a16:creationId xmlns:a16="http://schemas.microsoft.com/office/drawing/2014/main" id="{35F93FE5-23BF-0F49-A751-BBD29E34AAF7}"/>
              </a:ext>
            </a:extLst>
          </p:cNvPr>
          <p:cNvCxnSpPr>
            <a:cxnSpLocks/>
          </p:cNvCxnSpPr>
          <p:nvPr userDrawn="1"/>
        </p:nvCxnSpPr>
        <p:spPr>
          <a:xfrm flipH="1">
            <a:off x="4513705" y="2188564"/>
            <a:ext cx="1582295" cy="0"/>
          </a:xfrm>
          <a:prstGeom prst="line">
            <a:avLst/>
          </a:prstGeom>
          <a:ln w="8572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1F912F93-EED1-9949-9302-C7EFEF1DF27E}"/>
              </a:ext>
            </a:extLst>
          </p:cNvPr>
          <p:cNvCxnSpPr>
            <a:cxnSpLocks/>
          </p:cNvCxnSpPr>
          <p:nvPr userDrawn="1"/>
        </p:nvCxnSpPr>
        <p:spPr>
          <a:xfrm flipH="1">
            <a:off x="4513705" y="4664440"/>
            <a:ext cx="1582295" cy="0"/>
          </a:xfrm>
          <a:prstGeom prst="line">
            <a:avLst/>
          </a:prstGeom>
          <a:ln w="8572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498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31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tellysbil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74450A4-4272-0A4C-A304-568B408ADABF}"/>
              </a:ext>
            </a:extLst>
          </p:cNvPr>
          <p:cNvSpPr/>
          <p:nvPr userDrawn="1"/>
        </p:nvSpPr>
        <p:spPr>
          <a:xfrm>
            <a:off x="4946754" y="0"/>
            <a:ext cx="7245246" cy="6858000"/>
          </a:xfrm>
          <a:prstGeom prst="rect">
            <a:avLst/>
          </a:prstGeom>
          <a:solidFill>
            <a:srgbClr val="086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EA3422D-E7E7-DC44-B328-0CF77484ED40}"/>
              </a:ext>
            </a:extLst>
          </p:cNvPr>
          <p:cNvSpPr>
            <a:spLocks noGrp="1"/>
          </p:cNvSpPr>
          <p:nvPr>
            <p:ph type="ctrTitle"/>
          </p:nvPr>
        </p:nvSpPr>
        <p:spPr>
          <a:xfrm>
            <a:off x="5633911" y="1819847"/>
            <a:ext cx="5728633" cy="2387600"/>
          </a:xfrm>
          <a:prstGeom prst="rect">
            <a:avLst/>
          </a:prstGeom>
        </p:spPr>
        <p:txBody>
          <a:bodyPr anchor="b"/>
          <a:lstStyle>
            <a:lvl1pPr algn="l">
              <a:defRPr sz="6000" b="1" i="0">
                <a:solidFill>
                  <a:schemeClr val="bg1"/>
                </a:solidFill>
                <a:latin typeface="Chivo Black" pitchFamily="2" charset="77"/>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E8231F43-940F-9342-A9F2-B3BB65002889}"/>
              </a:ext>
            </a:extLst>
          </p:cNvPr>
          <p:cNvSpPr>
            <a:spLocks noGrp="1"/>
          </p:cNvSpPr>
          <p:nvPr>
            <p:ph type="subTitle" idx="1"/>
          </p:nvPr>
        </p:nvSpPr>
        <p:spPr>
          <a:xfrm>
            <a:off x="5633910" y="4388723"/>
            <a:ext cx="5728633" cy="828296"/>
          </a:xfrm>
          <a:prstGeom prst="rect">
            <a:avLst/>
          </a:prstGeom>
        </p:spPr>
        <p:txBody>
          <a:bodyPr/>
          <a:lstStyle>
            <a:lvl1pPr marL="0" indent="0" algn="l">
              <a:buNone/>
              <a:defRPr sz="2400">
                <a:solidFill>
                  <a:schemeClr val="bg1"/>
                </a:solidFill>
                <a:latin typeface="Chiv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4" name="Bilde 3">
            <a:extLst>
              <a:ext uri="{FF2B5EF4-FFF2-40B4-BE49-F238E27FC236}">
                <a16:creationId xmlns:a16="http://schemas.microsoft.com/office/drawing/2014/main" id="{FA6616FB-9379-8D47-89F0-8FB54AD93B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589" y="2650553"/>
            <a:ext cx="4050842" cy="1556894"/>
          </a:xfrm>
          <a:prstGeom prst="rect">
            <a:avLst/>
          </a:prstGeom>
        </p:spPr>
      </p:pic>
    </p:spTree>
    <p:extLst>
      <p:ext uri="{BB962C8B-B14F-4D97-AF65-F5344CB8AC3E}">
        <p14:creationId xmlns:p14="http://schemas.microsoft.com/office/powerpoint/2010/main" val="325257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tellysbil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74450A4-4272-0A4C-A304-568B408ADABF}"/>
              </a:ext>
            </a:extLst>
          </p:cNvPr>
          <p:cNvSpPr/>
          <p:nvPr userDrawn="1"/>
        </p:nvSpPr>
        <p:spPr>
          <a:xfrm>
            <a:off x="4946754" y="0"/>
            <a:ext cx="7245246" cy="6858000"/>
          </a:xfrm>
          <a:prstGeom prst="rect">
            <a:avLst/>
          </a:prstGeom>
          <a:solidFill>
            <a:srgbClr val="F48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EA3422D-E7E7-DC44-B328-0CF77484ED40}"/>
              </a:ext>
            </a:extLst>
          </p:cNvPr>
          <p:cNvSpPr>
            <a:spLocks noGrp="1"/>
          </p:cNvSpPr>
          <p:nvPr>
            <p:ph type="ctrTitle"/>
          </p:nvPr>
        </p:nvSpPr>
        <p:spPr>
          <a:xfrm>
            <a:off x="5633911" y="1819847"/>
            <a:ext cx="5728633" cy="2387600"/>
          </a:xfrm>
          <a:prstGeom prst="rect">
            <a:avLst/>
          </a:prstGeom>
        </p:spPr>
        <p:txBody>
          <a:bodyPr anchor="b"/>
          <a:lstStyle>
            <a:lvl1pPr algn="l">
              <a:defRPr sz="6000" b="1" i="0">
                <a:solidFill>
                  <a:schemeClr val="bg1"/>
                </a:solidFill>
                <a:latin typeface="Chivo Black" pitchFamily="2" charset="77"/>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E8231F43-940F-9342-A9F2-B3BB65002889}"/>
              </a:ext>
            </a:extLst>
          </p:cNvPr>
          <p:cNvSpPr>
            <a:spLocks noGrp="1"/>
          </p:cNvSpPr>
          <p:nvPr>
            <p:ph type="subTitle" idx="1"/>
          </p:nvPr>
        </p:nvSpPr>
        <p:spPr>
          <a:xfrm>
            <a:off x="5633910" y="4388723"/>
            <a:ext cx="5728633" cy="828296"/>
          </a:xfrm>
          <a:prstGeom prst="rect">
            <a:avLst/>
          </a:prstGeom>
        </p:spPr>
        <p:txBody>
          <a:bodyPr/>
          <a:lstStyle>
            <a:lvl1pPr marL="0" indent="0" algn="l">
              <a:buNone/>
              <a:defRPr sz="2400">
                <a:solidFill>
                  <a:schemeClr val="bg1"/>
                </a:solidFill>
                <a:latin typeface="Chiv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4" name="Bilde 3">
            <a:extLst>
              <a:ext uri="{FF2B5EF4-FFF2-40B4-BE49-F238E27FC236}">
                <a16:creationId xmlns:a16="http://schemas.microsoft.com/office/drawing/2014/main" id="{FA6616FB-9379-8D47-89F0-8FB54AD93B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589" y="2650553"/>
            <a:ext cx="4050842" cy="1556894"/>
          </a:xfrm>
          <a:prstGeom prst="rect">
            <a:avLst/>
          </a:prstGeom>
        </p:spPr>
      </p:pic>
    </p:spTree>
    <p:extLst>
      <p:ext uri="{BB962C8B-B14F-4D97-AF65-F5344CB8AC3E}">
        <p14:creationId xmlns:p14="http://schemas.microsoft.com/office/powerpoint/2010/main" val="18539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vedlysbilde_Egendefiner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D055427-68D7-BE4C-929C-2CE5525672E0}"/>
              </a:ext>
            </a:extLst>
          </p:cNvPr>
          <p:cNvSpPr/>
          <p:nvPr userDrawn="1"/>
        </p:nvSpPr>
        <p:spPr>
          <a:xfrm>
            <a:off x="-1" y="0"/>
            <a:ext cx="10523095" cy="6858000"/>
          </a:xfrm>
          <a:prstGeom prst="rect">
            <a:avLst/>
          </a:prstGeom>
          <a:solidFill>
            <a:srgbClr val="82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tel 20">
            <a:extLst>
              <a:ext uri="{FF2B5EF4-FFF2-40B4-BE49-F238E27FC236}">
                <a16:creationId xmlns:a16="http://schemas.microsoft.com/office/drawing/2014/main" id="{9958BBAF-450B-7749-B82F-1E65C7FD0014}"/>
              </a:ext>
            </a:extLst>
          </p:cNvPr>
          <p:cNvSpPr>
            <a:spLocks noGrp="1"/>
          </p:cNvSpPr>
          <p:nvPr>
            <p:ph type="title"/>
          </p:nvPr>
        </p:nvSpPr>
        <p:spPr>
          <a:xfrm>
            <a:off x="508417" y="489201"/>
            <a:ext cx="9205209" cy="691904"/>
          </a:xfrm>
          <a:prstGeom prst="rect">
            <a:avLst/>
          </a:prstGeom>
        </p:spPr>
        <p:txBody>
          <a:bodyPr/>
          <a:lstStyle>
            <a:lvl1pPr algn="l">
              <a:defRPr b="1" i="0">
                <a:solidFill>
                  <a:schemeClr val="bg1"/>
                </a:solidFill>
                <a:latin typeface="Chivo Black" pitchFamily="2" charset="77"/>
              </a:defRPr>
            </a:lvl1pPr>
          </a:lstStyle>
          <a:p>
            <a:r>
              <a:rPr lang="nb-NO"/>
              <a:t>Klikk for å redigere tittelstil</a:t>
            </a:r>
          </a:p>
        </p:txBody>
      </p:sp>
      <p:sp>
        <p:nvSpPr>
          <p:cNvPr id="5" name="Plassholder for innhold 4">
            <a:extLst>
              <a:ext uri="{FF2B5EF4-FFF2-40B4-BE49-F238E27FC236}">
                <a16:creationId xmlns:a16="http://schemas.microsoft.com/office/drawing/2014/main" id="{540BD547-9B2F-284B-84D6-AB3F5C79F2F9}"/>
              </a:ext>
            </a:extLst>
          </p:cNvPr>
          <p:cNvSpPr>
            <a:spLocks noGrp="1"/>
          </p:cNvSpPr>
          <p:nvPr>
            <p:ph sz="quarter" idx="10"/>
          </p:nvPr>
        </p:nvSpPr>
        <p:spPr>
          <a:xfrm>
            <a:off x="508000" y="1604390"/>
            <a:ext cx="9205626" cy="4525962"/>
          </a:xfrm>
          <a:prstGeom prst="rect">
            <a:avLst/>
          </a:prstGeom>
        </p:spPr>
        <p:txBody>
          <a:bodyPr/>
          <a:lstStyle>
            <a:lvl1pPr>
              <a:defRPr>
                <a:solidFill>
                  <a:schemeClr val="bg1"/>
                </a:solidFill>
              </a:defRPr>
            </a:lvl1pPr>
            <a:lvl2pPr>
              <a:defRPr>
                <a:solidFill>
                  <a:schemeClr val="bg1"/>
                </a:solidFill>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3362215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ovedlysbilde_Egendefiner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D055427-68D7-BE4C-929C-2CE5525672E0}"/>
              </a:ext>
            </a:extLst>
          </p:cNvPr>
          <p:cNvSpPr/>
          <p:nvPr userDrawn="1"/>
        </p:nvSpPr>
        <p:spPr>
          <a:xfrm>
            <a:off x="-1" y="0"/>
            <a:ext cx="10523095" cy="6858000"/>
          </a:xfrm>
          <a:prstGeom prst="rect">
            <a:avLst/>
          </a:prstGeom>
          <a:solidFill>
            <a:srgbClr val="086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tel 20">
            <a:extLst>
              <a:ext uri="{FF2B5EF4-FFF2-40B4-BE49-F238E27FC236}">
                <a16:creationId xmlns:a16="http://schemas.microsoft.com/office/drawing/2014/main" id="{9958BBAF-450B-7749-B82F-1E65C7FD0014}"/>
              </a:ext>
            </a:extLst>
          </p:cNvPr>
          <p:cNvSpPr>
            <a:spLocks noGrp="1"/>
          </p:cNvSpPr>
          <p:nvPr>
            <p:ph type="title"/>
          </p:nvPr>
        </p:nvSpPr>
        <p:spPr>
          <a:xfrm>
            <a:off x="508417" y="489201"/>
            <a:ext cx="9205209" cy="691904"/>
          </a:xfrm>
          <a:prstGeom prst="rect">
            <a:avLst/>
          </a:prstGeom>
        </p:spPr>
        <p:txBody>
          <a:bodyPr/>
          <a:lstStyle>
            <a:lvl1pPr algn="l">
              <a:defRPr b="1" i="0">
                <a:solidFill>
                  <a:schemeClr val="bg1"/>
                </a:solidFill>
                <a:latin typeface="Chivo Black" pitchFamily="2" charset="77"/>
              </a:defRPr>
            </a:lvl1pPr>
          </a:lstStyle>
          <a:p>
            <a:r>
              <a:rPr lang="nb-NO"/>
              <a:t>Klikk for å redigere tittelstil</a:t>
            </a:r>
          </a:p>
        </p:txBody>
      </p:sp>
      <p:sp>
        <p:nvSpPr>
          <p:cNvPr id="5" name="Plassholder for innhold 4">
            <a:extLst>
              <a:ext uri="{FF2B5EF4-FFF2-40B4-BE49-F238E27FC236}">
                <a16:creationId xmlns:a16="http://schemas.microsoft.com/office/drawing/2014/main" id="{540BD547-9B2F-284B-84D6-AB3F5C79F2F9}"/>
              </a:ext>
            </a:extLst>
          </p:cNvPr>
          <p:cNvSpPr>
            <a:spLocks noGrp="1"/>
          </p:cNvSpPr>
          <p:nvPr>
            <p:ph sz="quarter" idx="10"/>
          </p:nvPr>
        </p:nvSpPr>
        <p:spPr>
          <a:xfrm>
            <a:off x="508000" y="1604390"/>
            <a:ext cx="9205626" cy="4525962"/>
          </a:xfrm>
          <a:prstGeom prst="rect">
            <a:avLst/>
          </a:prstGeom>
        </p:spPr>
        <p:txBody>
          <a:bodyPr/>
          <a:lstStyle>
            <a:lvl1pPr>
              <a:defRPr>
                <a:solidFill>
                  <a:schemeClr val="bg1"/>
                </a:solidFill>
              </a:defRPr>
            </a:lvl1pPr>
            <a:lvl2pPr>
              <a:defRPr>
                <a:solidFill>
                  <a:schemeClr val="bg1"/>
                </a:solidFill>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243124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Hovedlysbilde_Egendefiner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D055427-68D7-BE4C-929C-2CE5525672E0}"/>
              </a:ext>
            </a:extLst>
          </p:cNvPr>
          <p:cNvSpPr/>
          <p:nvPr userDrawn="1"/>
        </p:nvSpPr>
        <p:spPr>
          <a:xfrm>
            <a:off x="-1" y="0"/>
            <a:ext cx="1052309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tel 20">
            <a:extLst>
              <a:ext uri="{FF2B5EF4-FFF2-40B4-BE49-F238E27FC236}">
                <a16:creationId xmlns:a16="http://schemas.microsoft.com/office/drawing/2014/main" id="{9958BBAF-450B-7749-B82F-1E65C7FD0014}"/>
              </a:ext>
            </a:extLst>
          </p:cNvPr>
          <p:cNvSpPr>
            <a:spLocks noGrp="1"/>
          </p:cNvSpPr>
          <p:nvPr>
            <p:ph type="title"/>
          </p:nvPr>
        </p:nvSpPr>
        <p:spPr>
          <a:xfrm>
            <a:off x="508417" y="489201"/>
            <a:ext cx="9205209" cy="691904"/>
          </a:xfrm>
          <a:prstGeom prst="rect">
            <a:avLst/>
          </a:prstGeom>
        </p:spPr>
        <p:txBody>
          <a:bodyPr/>
          <a:lstStyle>
            <a:lvl1pPr algn="l">
              <a:defRPr b="1" i="0">
                <a:solidFill>
                  <a:schemeClr val="bg1"/>
                </a:solidFill>
                <a:latin typeface="Chivo Black" pitchFamily="2" charset="77"/>
              </a:defRPr>
            </a:lvl1pPr>
          </a:lstStyle>
          <a:p>
            <a:r>
              <a:rPr lang="nb-NO"/>
              <a:t>Klikk for å redigere tittelstil</a:t>
            </a:r>
          </a:p>
        </p:txBody>
      </p:sp>
      <p:sp>
        <p:nvSpPr>
          <p:cNvPr id="5" name="Plassholder for innhold 4">
            <a:extLst>
              <a:ext uri="{FF2B5EF4-FFF2-40B4-BE49-F238E27FC236}">
                <a16:creationId xmlns:a16="http://schemas.microsoft.com/office/drawing/2014/main" id="{540BD547-9B2F-284B-84D6-AB3F5C79F2F9}"/>
              </a:ext>
            </a:extLst>
          </p:cNvPr>
          <p:cNvSpPr>
            <a:spLocks noGrp="1"/>
          </p:cNvSpPr>
          <p:nvPr>
            <p:ph sz="quarter" idx="10"/>
          </p:nvPr>
        </p:nvSpPr>
        <p:spPr>
          <a:xfrm>
            <a:off x="508000" y="1604390"/>
            <a:ext cx="9205626" cy="4525962"/>
          </a:xfrm>
          <a:prstGeom prst="rect">
            <a:avLst/>
          </a:prstGeom>
        </p:spPr>
        <p:txBody>
          <a:bodyPr/>
          <a:lstStyle>
            <a:lvl1pPr>
              <a:defRPr>
                <a:solidFill>
                  <a:schemeClr val="bg1"/>
                </a:solidFill>
              </a:defRPr>
            </a:lvl1pPr>
            <a:lvl2pPr>
              <a:defRPr>
                <a:solidFill>
                  <a:schemeClr val="bg1"/>
                </a:solidFill>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59373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vedlysbilde_Egendefinert_Lys">
    <p:spTree>
      <p:nvGrpSpPr>
        <p:cNvPr id="1" name=""/>
        <p:cNvGrpSpPr/>
        <p:nvPr/>
      </p:nvGrpSpPr>
      <p:grpSpPr>
        <a:xfrm>
          <a:off x="0" y="0"/>
          <a:ext cx="0" cy="0"/>
          <a:chOff x="0" y="0"/>
          <a:chExt cx="0" cy="0"/>
        </a:xfrm>
      </p:grpSpPr>
      <p:sp>
        <p:nvSpPr>
          <p:cNvPr id="3" name="Tittel 20">
            <a:extLst>
              <a:ext uri="{FF2B5EF4-FFF2-40B4-BE49-F238E27FC236}">
                <a16:creationId xmlns:a16="http://schemas.microsoft.com/office/drawing/2014/main" id="{4E1BE900-586F-424A-9BF1-79E898AA1260}"/>
              </a:ext>
            </a:extLst>
          </p:cNvPr>
          <p:cNvSpPr>
            <a:spLocks noGrp="1"/>
          </p:cNvSpPr>
          <p:nvPr>
            <p:ph type="title"/>
          </p:nvPr>
        </p:nvSpPr>
        <p:spPr>
          <a:xfrm>
            <a:off x="508417" y="489201"/>
            <a:ext cx="9205209" cy="691904"/>
          </a:xfrm>
          <a:prstGeom prst="rect">
            <a:avLst/>
          </a:prstGeom>
        </p:spPr>
        <p:txBody>
          <a:bodyPr/>
          <a:lstStyle>
            <a:lvl1pPr algn="l">
              <a:defRPr b="1" i="0">
                <a:solidFill>
                  <a:schemeClr val="tx1"/>
                </a:solidFill>
                <a:latin typeface="Chivo Black" pitchFamily="2" charset="77"/>
              </a:defRPr>
            </a:lvl1pPr>
          </a:lstStyle>
          <a:p>
            <a:r>
              <a:rPr lang="nb-NO"/>
              <a:t>Klikk for å redigere tittelstil</a:t>
            </a:r>
          </a:p>
        </p:txBody>
      </p:sp>
      <p:sp>
        <p:nvSpPr>
          <p:cNvPr id="4" name="Plassholder for innhold 4">
            <a:extLst>
              <a:ext uri="{FF2B5EF4-FFF2-40B4-BE49-F238E27FC236}">
                <a16:creationId xmlns:a16="http://schemas.microsoft.com/office/drawing/2014/main" id="{43439F7B-0B93-E943-B739-72599931A316}"/>
              </a:ext>
            </a:extLst>
          </p:cNvPr>
          <p:cNvSpPr>
            <a:spLocks noGrp="1"/>
          </p:cNvSpPr>
          <p:nvPr>
            <p:ph sz="quarter" idx="10"/>
          </p:nvPr>
        </p:nvSpPr>
        <p:spPr>
          <a:xfrm>
            <a:off x="508000" y="1604390"/>
            <a:ext cx="9205626" cy="4525962"/>
          </a:xfrm>
          <a:prstGeom prst="rect">
            <a:avLst/>
          </a:prstGeom>
        </p:spPr>
        <p:txBody>
          <a:bodyPr/>
          <a:lstStyle>
            <a:lvl1pPr>
              <a:defRPr>
                <a:solidFill>
                  <a:schemeClr val="tx1"/>
                </a:solidFill>
              </a:defRPr>
            </a:lvl1pPr>
            <a:lvl2pPr>
              <a:defRPr>
                <a:solidFill>
                  <a:schemeClr val="tx1"/>
                </a:solidFill>
              </a:defRPr>
            </a:lvl2pPr>
          </a:lstStyle>
          <a:p>
            <a:pPr lvl="0"/>
            <a:r>
              <a:rPr lang="nb-NO"/>
              <a:t>Klikk for å redigere tekststiler i malen</a:t>
            </a:r>
          </a:p>
          <a:p>
            <a:pPr lvl="1"/>
            <a:r>
              <a:rPr lang="nb-NO"/>
              <a:t>Andre nivå</a:t>
            </a:r>
          </a:p>
        </p:txBody>
      </p:sp>
      <p:pic>
        <p:nvPicPr>
          <p:cNvPr id="7" name="Bilde 6">
            <a:extLst>
              <a:ext uri="{FF2B5EF4-FFF2-40B4-BE49-F238E27FC236}">
                <a16:creationId xmlns:a16="http://schemas.microsoft.com/office/drawing/2014/main" id="{A3E9C01D-BB58-D04B-923C-FE358E12D4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02075" y="6074993"/>
            <a:ext cx="1333406" cy="512479"/>
          </a:xfrm>
          <a:prstGeom prst="rect">
            <a:avLst/>
          </a:prstGeom>
        </p:spPr>
      </p:pic>
    </p:spTree>
    <p:extLst>
      <p:ext uri="{BB962C8B-B14F-4D97-AF65-F5344CB8AC3E}">
        <p14:creationId xmlns:p14="http://schemas.microsoft.com/office/powerpoint/2010/main" val="88086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_Tekst_Bilder">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84493A-4042-6C47-A9B8-7A63261BDB93}"/>
              </a:ext>
            </a:extLst>
          </p:cNvPr>
          <p:cNvSpPr/>
          <p:nvPr userDrawn="1"/>
        </p:nvSpPr>
        <p:spPr>
          <a:xfrm>
            <a:off x="0" y="629587"/>
            <a:ext cx="5914971" cy="5598826"/>
          </a:xfrm>
          <a:prstGeom prst="rect">
            <a:avLst/>
          </a:prstGeom>
          <a:solidFill>
            <a:srgbClr val="82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4">
            <a:extLst>
              <a:ext uri="{FF2B5EF4-FFF2-40B4-BE49-F238E27FC236}">
                <a16:creationId xmlns:a16="http://schemas.microsoft.com/office/drawing/2014/main" id="{D58FE4E1-0755-1F45-89F9-67B888ADB648}"/>
              </a:ext>
            </a:extLst>
          </p:cNvPr>
          <p:cNvSpPr>
            <a:spLocks noGrp="1"/>
          </p:cNvSpPr>
          <p:nvPr>
            <p:ph type="pic" sz="quarter" idx="10"/>
          </p:nvPr>
        </p:nvSpPr>
        <p:spPr>
          <a:xfrm>
            <a:off x="6277031" y="935729"/>
            <a:ext cx="4156123" cy="2433311"/>
          </a:xfrm>
          <a:prstGeom prst="rect">
            <a:avLst/>
          </a:prstGeom>
        </p:spPr>
        <p:txBody>
          <a:bodyPr/>
          <a:lstStyle/>
          <a:p>
            <a:r>
              <a:rPr lang="nb-NO"/>
              <a:t>Klikk på ikonet for å legge til et bilde</a:t>
            </a:r>
          </a:p>
        </p:txBody>
      </p:sp>
      <p:sp>
        <p:nvSpPr>
          <p:cNvPr id="7" name="Plassholder for bilde 4">
            <a:extLst>
              <a:ext uri="{FF2B5EF4-FFF2-40B4-BE49-F238E27FC236}">
                <a16:creationId xmlns:a16="http://schemas.microsoft.com/office/drawing/2014/main" id="{A296E26D-D7A3-C442-9C23-3041CA61BB84}"/>
              </a:ext>
            </a:extLst>
          </p:cNvPr>
          <p:cNvSpPr>
            <a:spLocks noGrp="1"/>
          </p:cNvSpPr>
          <p:nvPr>
            <p:ph type="pic" sz="quarter" idx="11"/>
          </p:nvPr>
        </p:nvSpPr>
        <p:spPr>
          <a:xfrm>
            <a:off x="6277031" y="3588441"/>
            <a:ext cx="4156123" cy="2433311"/>
          </a:xfrm>
          <a:prstGeom prst="rect">
            <a:avLst/>
          </a:prstGeom>
        </p:spPr>
        <p:txBody>
          <a:bodyPr/>
          <a:lstStyle/>
          <a:p>
            <a:r>
              <a:rPr lang="nb-NO"/>
              <a:t>Klikk på ikonet for å legge til et bilde</a:t>
            </a:r>
          </a:p>
        </p:txBody>
      </p:sp>
      <p:sp>
        <p:nvSpPr>
          <p:cNvPr id="9" name="Tittel 8">
            <a:extLst>
              <a:ext uri="{FF2B5EF4-FFF2-40B4-BE49-F238E27FC236}">
                <a16:creationId xmlns:a16="http://schemas.microsoft.com/office/drawing/2014/main" id="{09627F93-3793-6945-9391-AEC18013276D}"/>
              </a:ext>
            </a:extLst>
          </p:cNvPr>
          <p:cNvSpPr>
            <a:spLocks noGrp="1"/>
          </p:cNvSpPr>
          <p:nvPr>
            <p:ph type="title"/>
          </p:nvPr>
        </p:nvSpPr>
        <p:spPr>
          <a:xfrm>
            <a:off x="430703" y="995689"/>
            <a:ext cx="5053564" cy="1957373"/>
          </a:xfrm>
          <a:prstGeom prst="rect">
            <a:avLst/>
          </a:prstGeom>
        </p:spPr>
        <p:txBody>
          <a:bodyPr/>
          <a:lstStyle>
            <a:lvl1pPr>
              <a:defRPr sz="4400" b="1">
                <a:solidFill>
                  <a:schemeClr val="bg1"/>
                </a:solidFill>
                <a:latin typeface="Chivo Bold" pitchFamily="2" charset="77"/>
              </a:defRPr>
            </a:lvl1pPr>
          </a:lstStyle>
          <a:p>
            <a:r>
              <a:rPr lang="nb-NO"/>
              <a:t>Klikk for å redigere tittelstil</a:t>
            </a:r>
          </a:p>
        </p:txBody>
      </p:sp>
      <p:sp>
        <p:nvSpPr>
          <p:cNvPr id="10" name="Undertittel 2">
            <a:extLst>
              <a:ext uri="{FF2B5EF4-FFF2-40B4-BE49-F238E27FC236}">
                <a16:creationId xmlns:a16="http://schemas.microsoft.com/office/drawing/2014/main" id="{B483AAB1-1A5F-564D-9977-826DA68D19A2}"/>
              </a:ext>
            </a:extLst>
          </p:cNvPr>
          <p:cNvSpPr>
            <a:spLocks noGrp="1"/>
          </p:cNvSpPr>
          <p:nvPr>
            <p:ph type="subTitle" idx="1"/>
          </p:nvPr>
        </p:nvSpPr>
        <p:spPr>
          <a:xfrm>
            <a:off x="430704" y="3177915"/>
            <a:ext cx="5053564" cy="2684395"/>
          </a:xfrm>
          <a:prstGeom prst="rect">
            <a:avLst/>
          </a:prstGeom>
        </p:spPr>
        <p:txBody>
          <a:bodyPr/>
          <a:lstStyle>
            <a:lvl1pPr marL="0" indent="0" algn="l">
              <a:buNone/>
              <a:defRPr sz="2400">
                <a:solidFill>
                  <a:schemeClr val="bg1"/>
                </a:solidFill>
                <a:latin typeface="Chiv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1504965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E3B1A840-53B5-3449-9049-5226526B542B}"/>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0702075" y="6074993"/>
            <a:ext cx="1333406" cy="512479"/>
          </a:xfrm>
          <a:prstGeom prst="rect">
            <a:avLst/>
          </a:prstGeom>
        </p:spPr>
      </p:pic>
    </p:spTree>
    <p:extLst>
      <p:ext uri="{BB962C8B-B14F-4D97-AF65-F5344CB8AC3E}">
        <p14:creationId xmlns:p14="http://schemas.microsoft.com/office/powerpoint/2010/main" val="2241906657"/>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63" r:id="rId3"/>
    <p:sldLayoutId id="2147483664" r:id="rId4"/>
    <p:sldLayoutId id="2147483652" r:id="rId5"/>
    <p:sldLayoutId id="2147483665" r:id="rId6"/>
    <p:sldLayoutId id="2147483666" r:id="rId7"/>
    <p:sldLayoutId id="2147483658" r:id="rId8"/>
    <p:sldLayoutId id="2147483660" r:id="rId9"/>
    <p:sldLayoutId id="2147483667" r:id="rId10"/>
    <p:sldLayoutId id="2147483668" r:id="rId11"/>
    <p:sldLayoutId id="2147483651" r:id="rId12"/>
    <p:sldLayoutId id="2147483669" r:id="rId13"/>
    <p:sldLayoutId id="2147483670" r:id="rId14"/>
    <p:sldLayoutId id="2147483661" r:id="rId15"/>
    <p:sldLayoutId id="2147483671" r:id="rId16"/>
    <p:sldLayoutId id="2147483672" r:id="rId17"/>
    <p:sldLayoutId id="2147483654" r:id="rId18"/>
    <p:sldLayoutId id="2147483673" r:id="rId19"/>
    <p:sldLayoutId id="2147483674" r:id="rId20"/>
    <p:sldLayoutId id="2147483656" r:id="rId21"/>
    <p:sldLayoutId id="2147483657" r:id="rId22"/>
    <p:sldLayoutId id="2147483662" r:id="rId23"/>
    <p:sldLayoutId id="2147483675" r:id="rId24"/>
    <p:sldLayoutId id="214748365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s://pixabay.com/de/blumen-blumenstrau%C3%9F-%C3%BCbergeben-png-1369838/" TargetMode="External"/><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4">
            <a:extLst>
              <a:ext uri="{FF2B5EF4-FFF2-40B4-BE49-F238E27FC236}">
                <a16:creationId xmlns:a16="http://schemas.microsoft.com/office/drawing/2014/main" id="{D3E03BDA-A093-4052-9E65-5B9429EAA7AC}"/>
              </a:ext>
            </a:extLst>
          </p:cNvPr>
          <p:cNvSpPr>
            <a:spLocks noGrp="1"/>
          </p:cNvSpPr>
          <p:nvPr>
            <p:ph type="ctrTitle"/>
          </p:nvPr>
        </p:nvSpPr>
        <p:spPr>
          <a:xfrm>
            <a:off x="5466735" y="1819846"/>
            <a:ext cx="5895809" cy="3902527"/>
          </a:xfrm>
        </p:spPr>
        <p:txBody>
          <a:bodyPr/>
          <a:lstStyle/>
          <a:p>
            <a:br>
              <a:rPr lang="nb-NO" dirty="0">
                <a:latin typeface="Vollkorn" pitchFamily="2" charset="0"/>
                <a:ea typeface="Vollkorn" pitchFamily="2" charset="0"/>
              </a:rPr>
            </a:br>
            <a:br>
              <a:rPr lang="nb-NO" dirty="0">
                <a:latin typeface="Vollkorn" pitchFamily="2" charset="0"/>
                <a:ea typeface="Vollkorn" pitchFamily="2" charset="0"/>
              </a:rPr>
            </a:br>
            <a:br>
              <a:rPr lang="nb-NO" dirty="0">
                <a:latin typeface="Vollkorn" pitchFamily="2" charset="0"/>
                <a:ea typeface="Vollkorn" pitchFamily="2" charset="0"/>
              </a:rPr>
            </a:br>
            <a:r>
              <a:rPr lang="nb-NO" dirty="0">
                <a:latin typeface="Vollkorn" pitchFamily="2" charset="0"/>
                <a:ea typeface="Vollkorn" pitchFamily="2" charset="0"/>
              </a:rPr>
              <a:t>Velkommen til Årsmøte 2021</a:t>
            </a:r>
            <a:br>
              <a:rPr lang="nb-NO" dirty="0">
                <a:latin typeface="Vollkorn" pitchFamily="2" charset="0"/>
                <a:ea typeface="Vollkorn" pitchFamily="2" charset="0"/>
              </a:rPr>
            </a:br>
            <a:br>
              <a:rPr lang="nb-NO" dirty="0">
                <a:latin typeface="Vollkorn" pitchFamily="2" charset="0"/>
                <a:ea typeface="Vollkorn" pitchFamily="2" charset="0"/>
              </a:rPr>
            </a:br>
            <a:r>
              <a:rPr lang="nb-NO" dirty="0">
                <a:latin typeface="Vollkorn" pitchFamily="2" charset="0"/>
                <a:ea typeface="Vollkorn" pitchFamily="2" charset="0"/>
              </a:rPr>
              <a:t>Bærum næringsråd</a:t>
            </a:r>
            <a:endParaRPr lang="nb-NO" dirty="0"/>
          </a:p>
        </p:txBody>
      </p:sp>
      <p:sp>
        <p:nvSpPr>
          <p:cNvPr id="16" name="Undertittel 15">
            <a:extLst>
              <a:ext uri="{FF2B5EF4-FFF2-40B4-BE49-F238E27FC236}">
                <a16:creationId xmlns:a16="http://schemas.microsoft.com/office/drawing/2014/main" id="{BCE35881-176F-4444-8E1A-9D76BBAC4490}"/>
              </a:ext>
            </a:extLst>
          </p:cNvPr>
          <p:cNvSpPr>
            <a:spLocks noGrp="1"/>
          </p:cNvSpPr>
          <p:nvPr>
            <p:ph type="subTitle" idx="1"/>
          </p:nvPr>
        </p:nvSpPr>
        <p:spPr>
          <a:xfrm flipV="1">
            <a:off x="5633910" y="5217018"/>
            <a:ext cx="5466709" cy="45719"/>
          </a:xfrm>
        </p:spPr>
        <p:txBody>
          <a:bodyPr/>
          <a:lstStyle/>
          <a:p>
            <a:endParaRPr lang="nb-NO" dirty="0"/>
          </a:p>
        </p:txBody>
      </p:sp>
    </p:spTree>
    <p:extLst>
      <p:ext uri="{BB962C8B-B14F-4D97-AF65-F5344CB8AC3E}">
        <p14:creationId xmlns:p14="http://schemas.microsoft.com/office/powerpoint/2010/main" val="1219229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59AC11-CAF8-439D-BC58-1D06F7C55ACD}"/>
              </a:ext>
            </a:extLst>
          </p:cNvPr>
          <p:cNvSpPr>
            <a:spLocks noGrp="1"/>
          </p:cNvSpPr>
          <p:nvPr>
            <p:ph type="title"/>
          </p:nvPr>
        </p:nvSpPr>
        <p:spPr/>
        <p:txBody>
          <a:bodyPr/>
          <a:lstStyle/>
          <a:p>
            <a:pPr algn="ctr"/>
            <a:r>
              <a:rPr lang="nb-NO" dirty="0">
                <a:latin typeface="Vollkorn" pitchFamily="2" charset="0"/>
                <a:ea typeface="Vollkorn" pitchFamily="2" charset="0"/>
              </a:rPr>
              <a:t>Bærum næringsråd – Arrangementene og aktivitetene</a:t>
            </a:r>
          </a:p>
        </p:txBody>
      </p:sp>
      <p:pic>
        <p:nvPicPr>
          <p:cNvPr id="5" name="Plassholder for innhold 4">
            <a:extLst>
              <a:ext uri="{FF2B5EF4-FFF2-40B4-BE49-F238E27FC236}">
                <a16:creationId xmlns:a16="http://schemas.microsoft.com/office/drawing/2014/main" id="{45F697D0-CBDD-4C01-A482-9658C0CE308F}"/>
              </a:ext>
            </a:extLst>
          </p:cNvPr>
          <p:cNvPicPr>
            <a:picLocks noGrp="1" noChangeAspect="1"/>
          </p:cNvPicPr>
          <p:nvPr>
            <p:ph sz="quarter" idx="10"/>
          </p:nvPr>
        </p:nvPicPr>
        <p:blipFill>
          <a:blip r:embed="rId2"/>
          <a:stretch>
            <a:fillRect/>
          </a:stretch>
        </p:blipFill>
        <p:spPr>
          <a:xfrm>
            <a:off x="801855" y="2165456"/>
            <a:ext cx="8498561" cy="3999323"/>
          </a:xfrm>
        </p:spPr>
      </p:pic>
    </p:spTree>
    <p:extLst>
      <p:ext uri="{BB962C8B-B14F-4D97-AF65-F5344CB8AC3E}">
        <p14:creationId xmlns:p14="http://schemas.microsoft.com/office/powerpoint/2010/main" val="378818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3BFC35-DE6C-44E6-86D0-FB56F3B40057}"/>
              </a:ext>
            </a:extLst>
          </p:cNvPr>
          <p:cNvSpPr>
            <a:spLocks noGrp="1"/>
          </p:cNvSpPr>
          <p:nvPr>
            <p:ph type="title"/>
          </p:nvPr>
        </p:nvSpPr>
        <p:spPr/>
        <p:txBody>
          <a:bodyPr/>
          <a:lstStyle/>
          <a:p>
            <a:pPr algn="ctr"/>
            <a:r>
              <a:rPr lang="nn-NO" dirty="0">
                <a:latin typeface="Vollkorn" pitchFamily="2" charset="0"/>
                <a:ea typeface="Vollkorn" pitchFamily="2" charset="0"/>
              </a:rPr>
              <a:t>	Bærum næringsråd – 	Næringslivet og Covid-19</a:t>
            </a:r>
            <a:endParaRPr lang="nb-NO" dirty="0">
              <a:latin typeface="Vollkorn" pitchFamily="2" charset="0"/>
              <a:ea typeface="Vollkorn" pitchFamily="2" charset="0"/>
            </a:endParaRPr>
          </a:p>
        </p:txBody>
      </p:sp>
      <p:sp>
        <p:nvSpPr>
          <p:cNvPr id="3" name="Plassholder for innhold 2">
            <a:extLst>
              <a:ext uri="{FF2B5EF4-FFF2-40B4-BE49-F238E27FC236}">
                <a16:creationId xmlns:a16="http://schemas.microsoft.com/office/drawing/2014/main" id="{029CB608-325C-4078-9863-2C6C8B3C2D63}"/>
              </a:ext>
            </a:extLst>
          </p:cNvPr>
          <p:cNvSpPr>
            <a:spLocks noGrp="1"/>
          </p:cNvSpPr>
          <p:nvPr>
            <p:ph sz="quarter" idx="10"/>
          </p:nvPr>
        </p:nvSpPr>
        <p:spPr>
          <a:xfrm>
            <a:off x="508001" y="2042445"/>
            <a:ext cx="8960740" cy="4087906"/>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srgbClr val="000000"/>
                </a:solidFill>
                <a:effectLst/>
                <a:uLnTx/>
                <a:uFillTx/>
                <a:latin typeface="Vollkorn" pitchFamily="2" charset="0"/>
                <a:ea typeface="+mn-ea"/>
                <a:cs typeface="+mn-cs"/>
              </a:rPr>
              <a:t>Året 2020 ble ikke helt som forventet hverken for oss i Bærum Næringsråd eller næringslivet for øvrig i kommunen</a:t>
            </a:r>
            <a:endParaRPr kumimoji="0" lang="nb-NO"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indent="0">
              <a:buNone/>
              <a:defRPr/>
            </a:pPr>
            <a:r>
              <a:rPr kumimoji="0" lang="nb-NO" sz="1800" b="0" i="0" u="none" strike="noStrike" kern="1200" cap="none" spc="0" normalizeH="0" baseline="0" noProof="0" dirty="0">
                <a:ln>
                  <a:noFill/>
                </a:ln>
                <a:solidFill>
                  <a:srgbClr val="000000"/>
                </a:solidFill>
                <a:effectLst/>
                <a:uLnTx/>
                <a:uFillTx/>
                <a:latin typeface="Vollkorn" pitchFamily="2" charset="0"/>
                <a:ea typeface="+mn-ea"/>
                <a:cs typeface="+mn-cs"/>
              </a:rPr>
              <a:t>Da Koronasituasjonen var et faktum i mars, og Norge </a:t>
            </a:r>
            <a:r>
              <a:rPr lang="nb-NO" sz="1800" dirty="0">
                <a:solidFill>
                  <a:srgbClr val="000000"/>
                </a:solidFill>
                <a:latin typeface="Vollkorn" pitchFamily="2" charset="0"/>
              </a:rPr>
              <a:t>stengte ned,  gikk vi tidlig i dialog med kommunen for å tilby bistand med tiltak og prosjekter. </a:t>
            </a:r>
          </a:p>
          <a:p>
            <a:pPr marL="0" indent="0">
              <a:buNone/>
              <a:defRPr/>
            </a:pPr>
            <a:r>
              <a:rPr lang="nb-NO" sz="1800" dirty="0">
                <a:solidFill>
                  <a:srgbClr val="000000"/>
                </a:solidFill>
                <a:latin typeface="Vollkorn" pitchFamily="2" charset="0"/>
              </a:rPr>
              <a:t>Vår oppgave er å bidra til vekst og verdiskaping i næringslivet, og den jobben ble enda viktigere i denne perioden enn ellers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srgbClr val="000000"/>
                </a:solidFill>
                <a:effectLst/>
                <a:uLnTx/>
                <a:uFillTx/>
                <a:latin typeface="Vollkorn" pitchFamily="2" charset="0"/>
                <a:ea typeface="+mn-ea"/>
                <a:cs typeface="+mn-cs"/>
              </a:rPr>
              <a:t>Det ble raskt etablert en kommunal støtteordning  «Bærumspakken»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b-NO" sz="1800" dirty="0">
              <a:solidFill>
                <a:srgbClr val="000000"/>
              </a:solidFill>
              <a:latin typeface="Vollkorn"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1800" b="0" i="0" u="none" strike="noStrike" kern="1200" cap="none" spc="0" normalizeH="0" baseline="0" noProof="0" dirty="0">
              <a:ln>
                <a:noFill/>
              </a:ln>
              <a:solidFill>
                <a:srgbClr val="000000"/>
              </a:solidFill>
              <a:effectLst/>
              <a:uLnTx/>
              <a:uFillTx/>
              <a:latin typeface="Vollkorn" pitchFamily="2" charset="0"/>
              <a:ea typeface="+mn-ea"/>
              <a:cs typeface="+mn-cs"/>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800" b="0" u="none" strike="noStrike" kern="1200" cap="none" spc="0" normalizeH="0" baseline="0" noProof="0" dirty="0">
                <a:ln>
                  <a:noFill/>
                </a:ln>
                <a:solidFill>
                  <a:srgbClr val="F48120"/>
                </a:solidFill>
                <a:effectLst/>
                <a:uLnTx/>
                <a:uFillTx/>
                <a:latin typeface="Vollkorn" pitchFamily="2" charset="0"/>
                <a:ea typeface="Vollkorn" pitchFamily="2" charset="0"/>
              </a:rPr>
              <a:t>Bærumspakkene ble opprettet for å hjelpe bedriftene med ulike </a:t>
            </a:r>
          </a:p>
          <a:p>
            <a:pPr marL="0" marR="0" lvl="0" indent="0" defTabSz="914400" rtl="0" eaLnBrk="1" fontAlgn="auto" latinLnBrk="0" hangingPunct="1">
              <a:lnSpc>
                <a:spcPct val="90000"/>
              </a:lnSpc>
              <a:spcBef>
                <a:spcPts val="1000"/>
              </a:spcBef>
              <a:spcAft>
                <a:spcPts val="0"/>
              </a:spcAft>
              <a:buClrTx/>
              <a:buSzTx/>
              <a:buNone/>
              <a:tabLst/>
              <a:defRPr/>
            </a:pPr>
            <a:r>
              <a:rPr kumimoji="0" lang="nb-NO" sz="1800" b="0" u="none" strike="noStrike" kern="1200" cap="none" spc="0" normalizeH="0" baseline="0" noProof="0" dirty="0">
                <a:ln>
                  <a:noFill/>
                </a:ln>
                <a:solidFill>
                  <a:srgbClr val="F48120"/>
                </a:solidFill>
                <a:effectLst/>
                <a:uLnTx/>
                <a:uFillTx/>
                <a:latin typeface="Vollkorn" pitchFamily="2" charset="0"/>
                <a:ea typeface="Vollkorn" pitchFamily="2" charset="0"/>
              </a:rPr>
              <a:t>behov i korona-situasjonen fra mars 2020</a:t>
            </a:r>
          </a:p>
          <a:p>
            <a:endParaRPr lang="nb-NO" dirty="0"/>
          </a:p>
        </p:txBody>
      </p:sp>
      <p:pic>
        <p:nvPicPr>
          <p:cNvPr id="5" name="Bilde 4" descr="Et bilde som inneholder tekst, vektorgrafikk&#10;&#10;Automatisk generert beskrivelse">
            <a:extLst>
              <a:ext uri="{FF2B5EF4-FFF2-40B4-BE49-F238E27FC236}">
                <a16:creationId xmlns:a16="http://schemas.microsoft.com/office/drawing/2014/main" id="{CCD0C826-0C1B-45D5-A52E-3085FB32564C}"/>
              </a:ext>
            </a:extLst>
          </p:cNvPr>
          <p:cNvPicPr>
            <a:picLocks noChangeAspect="1"/>
          </p:cNvPicPr>
          <p:nvPr/>
        </p:nvPicPr>
        <p:blipFill>
          <a:blip r:embed="rId2"/>
          <a:stretch>
            <a:fillRect/>
          </a:stretch>
        </p:blipFill>
        <p:spPr>
          <a:xfrm>
            <a:off x="7539506" y="4042161"/>
            <a:ext cx="4136247" cy="2326638"/>
          </a:xfrm>
          <a:prstGeom prst="rect">
            <a:avLst/>
          </a:prstGeom>
        </p:spPr>
      </p:pic>
    </p:spTree>
    <p:extLst>
      <p:ext uri="{BB962C8B-B14F-4D97-AF65-F5344CB8AC3E}">
        <p14:creationId xmlns:p14="http://schemas.microsoft.com/office/powerpoint/2010/main" val="4144852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a:xfrm>
            <a:off x="678427" y="489200"/>
            <a:ext cx="9330812" cy="949855"/>
          </a:xfrm>
        </p:spPr>
        <p:txBody>
          <a:bodyPr/>
          <a:lstStyle/>
          <a:p>
            <a:r>
              <a:rPr lang="nb-NO" sz="4400" dirty="0">
                <a:latin typeface="Vollkorn" pitchFamily="2" charset="0"/>
                <a:ea typeface="Vollkorn" pitchFamily="2" charset="0"/>
              </a:rPr>
              <a:t>Bærum næringsråd – </a:t>
            </a:r>
            <a:br>
              <a:rPr lang="nb-NO" sz="4400" dirty="0">
                <a:latin typeface="Vollkorn" pitchFamily="2" charset="0"/>
                <a:ea typeface="Vollkorn" pitchFamily="2" charset="0"/>
              </a:rPr>
            </a:br>
            <a:r>
              <a:rPr lang="nb-NO" sz="4400" dirty="0">
                <a:latin typeface="Vollkorn" pitchFamily="2" charset="0"/>
                <a:ea typeface="Vollkorn" pitchFamily="2" charset="0"/>
              </a:rPr>
              <a:t>Næringslivet og Covid-19</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246704" y="1759973"/>
            <a:ext cx="5579773" cy="696401"/>
          </a:xfrm>
        </p:spPr>
        <p:txBody>
          <a:bodyPr/>
          <a:lstStyle/>
          <a:p>
            <a:r>
              <a:rPr lang="nb-NO" dirty="0">
                <a:latin typeface="Vollkorn" pitchFamily="2" charset="0"/>
                <a:ea typeface="Vollkorn" pitchFamily="2" charset="0"/>
              </a:rPr>
              <a:t>Rådgivningstjenesten</a:t>
            </a:r>
          </a:p>
          <a:p>
            <a:endParaRPr lang="nb-NO" dirty="0"/>
          </a:p>
        </p:txBody>
      </p:sp>
      <p:sp>
        <p:nvSpPr>
          <p:cNvPr id="10" name="TekstSylinder 9">
            <a:extLst>
              <a:ext uri="{FF2B5EF4-FFF2-40B4-BE49-F238E27FC236}">
                <a16:creationId xmlns:a16="http://schemas.microsoft.com/office/drawing/2014/main" id="{490A8D35-A269-4542-990B-E34C67E8F6CE}"/>
              </a:ext>
            </a:extLst>
          </p:cNvPr>
          <p:cNvSpPr txBox="1"/>
          <p:nvPr/>
        </p:nvSpPr>
        <p:spPr>
          <a:xfrm>
            <a:off x="127820" y="2777292"/>
            <a:ext cx="6312309" cy="372486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srgbClr val="000000"/>
                </a:solidFill>
                <a:effectLst/>
                <a:uLnTx/>
                <a:uFillTx/>
                <a:latin typeface="Vollkorn" pitchFamily="2" charset="0"/>
                <a:ea typeface="+mn-ea"/>
                <a:cs typeface="+mn-cs"/>
              </a:rPr>
              <a:t>Som følge av krisen som oppsto i forbindelse med Korona- situasjonen i mars, kom det mange henvendelser fra spesielt små og mellomstore bedrifter som trengte ulik form for bistand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srgbClr val="000000"/>
                </a:solidFill>
                <a:effectLst/>
                <a:uLnTx/>
                <a:uFillTx/>
                <a:latin typeface="Vollkorn" pitchFamily="2" charset="0"/>
                <a:ea typeface="+mn-ea"/>
                <a:cs typeface="+mn-cs"/>
              </a:rPr>
              <a:t>For å møte etterspørselen etter akutt hjelp lanserte vi i samarbeid med Bærum kommune en gratis rådgivningstjeneste som kom i operativ drift i april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srgbClr val="000000"/>
                </a:solidFill>
                <a:effectLst/>
                <a:uLnTx/>
                <a:uFillTx/>
                <a:latin typeface="Vollkorn" pitchFamily="2" charset="0"/>
                <a:ea typeface="+mn-ea"/>
                <a:cs typeface="+mn-cs"/>
              </a:rPr>
              <a:t>Det ble raskt etablert en digital kanal hvor bedrifter kunne registrere behov for rådgivning innenfor hvilket som helst fagfelt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srgbClr val="000000"/>
                </a:solidFill>
                <a:effectLst/>
                <a:uLnTx/>
                <a:uFillTx/>
                <a:latin typeface="Vollkorn" pitchFamily="2" charset="0"/>
                <a:ea typeface="+mn-ea"/>
                <a:cs typeface="+mn-cs"/>
              </a:rPr>
              <a:t>Tjenesten tilbød 1 times gratis konsultasjon, og Bærum Næringsråd formidlet rask kontakt med partnerbedrifter i nettverket som kunne bidra med kompetanse</a:t>
            </a:r>
          </a:p>
        </p:txBody>
      </p:sp>
      <p:sp>
        <p:nvSpPr>
          <p:cNvPr id="3" name="TekstSylinder 2">
            <a:extLst>
              <a:ext uri="{FF2B5EF4-FFF2-40B4-BE49-F238E27FC236}">
                <a16:creationId xmlns:a16="http://schemas.microsoft.com/office/drawing/2014/main" id="{EC734AE4-326A-42BA-906A-C154CF6A2D04}"/>
              </a:ext>
            </a:extLst>
          </p:cNvPr>
          <p:cNvSpPr txBox="1"/>
          <p:nvPr/>
        </p:nvSpPr>
        <p:spPr>
          <a:xfrm>
            <a:off x="6744929" y="2777292"/>
            <a:ext cx="3264309" cy="646331"/>
          </a:xfrm>
          <a:prstGeom prst="rect">
            <a:avLst/>
          </a:prstGeom>
          <a:noFill/>
        </p:spPr>
        <p:txBody>
          <a:bodyPr wrap="square" rtlCol="0">
            <a:spAutoFit/>
          </a:bodyPr>
          <a:lstStyle/>
          <a:p>
            <a:r>
              <a:rPr lang="nb-NO" dirty="0">
                <a:solidFill>
                  <a:srgbClr val="F48120"/>
                </a:solidFill>
              </a:rPr>
              <a:t>60 ulike bedrifter fikk bistand via rådgivningskanalen</a:t>
            </a:r>
          </a:p>
        </p:txBody>
      </p:sp>
      <p:pic>
        <p:nvPicPr>
          <p:cNvPr id="5" name="Bilde 4">
            <a:extLst>
              <a:ext uri="{FF2B5EF4-FFF2-40B4-BE49-F238E27FC236}">
                <a16:creationId xmlns:a16="http://schemas.microsoft.com/office/drawing/2014/main" id="{B0B0814D-0088-4D21-85B5-1BCD9802B7E4}"/>
              </a:ext>
            </a:extLst>
          </p:cNvPr>
          <p:cNvPicPr>
            <a:picLocks noChangeAspect="1"/>
          </p:cNvPicPr>
          <p:nvPr/>
        </p:nvPicPr>
        <p:blipFill>
          <a:blip r:embed="rId2"/>
          <a:stretch>
            <a:fillRect/>
          </a:stretch>
        </p:blipFill>
        <p:spPr>
          <a:xfrm>
            <a:off x="6744929" y="3040057"/>
            <a:ext cx="6121966" cy="3443606"/>
          </a:xfrm>
          <a:prstGeom prst="rect">
            <a:avLst/>
          </a:prstGeom>
        </p:spPr>
      </p:pic>
    </p:spTree>
    <p:extLst>
      <p:ext uri="{BB962C8B-B14F-4D97-AF65-F5344CB8AC3E}">
        <p14:creationId xmlns:p14="http://schemas.microsoft.com/office/powerpoint/2010/main" val="3769252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a:xfrm>
            <a:off x="127819" y="489200"/>
            <a:ext cx="10225549" cy="949855"/>
          </a:xfrm>
        </p:spPr>
        <p:txBody>
          <a:bodyPr/>
          <a:lstStyle/>
          <a:p>
            <a:r>
              <a:rPr lang="nn-NO" dirty="0">
                <a:latin typeface="Vollkorn" pitchFamily="2" charset="0"/>
                <a:ea typeface="Vollkorn" pitchFamily="2" charset="0"/>
              </a:rPr>
              <a:t>Bærum næringsråd – Næringslivet og Covid-19</a:t>
            </a:r>
            <a:endParaRPr lang="nb-NO" dirty="0">
              <a:latin typeface="Vollkorn" pitchFamily="2" charset="0"/>
              <a:ea typeface="Vollkorn" pitchFamily="2" charset="0"/>
            </a:endParaRPr>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389239" y="1759973"/>
            <a:ext cx="5586098" cy="696401"/>
          </a:xfrm>
        </p:spPr>
        <p:txBody>
          <a:bodyPr/>
          <a:lstStyle/>
          <a:p>
            <a:r>
              <a:rPr lang="nb-NO" dirty="0">
                <a:latin typeface="Vollkorn" pitchFamily="2" charset="0"/>
                <a:ea typeface="Vollkorn" pitchFamily="2" charset="0"/>
              </a:rPr>
              <a:t>Kompetansehevingsprogrammet</a:t>
            </a:r>
          </a:p>
          <a:p>
            <a:endParaRPr lang="nb-NO" dirty="0"/>
          </a:p>
        </p:txBody>
      </p:sp>
      <p:sp>
        <p:nvSpPr>
          <p:cNvPr id="10" name="TekstSylinder 9">
            <a:extLst>
              <a:ext uri="{FF2B5EF4-FFF2-40B4-BE49-F238E27FC236}">
                <a16:creationId xmlns:a16="http://schemas.microsoft.com/office/drawing/2014/main" id="{3DFD3AA9-886E-4A36-9DC7-F8D75069DA36}"/>
              </a:ext>
            </a:extLst>
          </p:cNvPr>
          <p:cNvSpPr txBox="1"/>
          <p:nvPr/>
        </p:nvSpPr>
        <p:spPr>
          <a:xfrm>
            <a:off x="491613" y="2251587"/>
            <a:ext cx="9714271" cy="4278094"/>
          </a:xfrm>
          <a:prstGeom prst="rect">
            <a:avLst/>
          </a:prstGeom>
          <a:noFill/>
        </p:spPr>
        <p:txBody>
          <a:bodyPr wrap="square">
            <a:spAutoFit/>
          </a:bodyPr>
          <a:lstStyle/>
          <a:p>
            <a:pPr marL="0" indent="0">
              <a:buNone/>
            </a:pPr>
            <a:r>
              <a:rPr lang="nb-NO" sz="1600" b="0" i="0" u="none" strike="noStrike" baseline="0" dirty="0">
                <a:solidFill>
                  <a:srgbClr val="000000"/>
                </a:solidFill>
                <a:latin typeface="Vollkorn" pitchFamily="2" charset="0"/>
              </a:rPr>
              <a:t>Erfaringer fra rådgivingstjenesten viste at behovet for hjelp og bistand innen økonomi, jus, strategi, markedsføring og salg var akutt og prekært, og at styrking av kompetanse innen disse områdene var vesentlig for overlevelsesgraden til mange bedrifter i dette segmentet</a:t>
            </a:r>
          </a:p>
          <a:p>
            <a:pPr marL="0" indent="0">
              <a:buNone/>
            </a:pPr>
            <a:endParaRPr lang="nb-NO" sz="1600" b="0" i="0" u="none" strike="noStrike" baseline="0" dirty="0">
              <a:solidFill>
                <a:srgbClr val="000000"/>
              </a:solidFill>
              <a:latin typeface="Vollkorn" pitchFamily="2" charset="0"/>
            </a:endParaRPr>
          </a:p>
          <a:p>
            <a:pPr marL="0" indent="0">
              <a:buNone/>
            </a:pPr>
            <a:r>
              <a:rPr lang="nb-NO" sz="1600" b="0" i="0" u="none" strike="noStrike" baseline="0" dirty="0">
                <a:solidFill>
                  <a:srgbClr val="000000"/>
                </a:solidFill>
                <a:latin typeface="Vollkorn" pitchFamily="2" charset="0"/>
              </a:rPr>
              <a:t>Kompetansehevingsprogrammet ble startet opp i august, og målsettingen var å styrke omstillingsevnen i bedriftene </a:t>
            </a:r>
          </a:p>
          <a:p>
            <a:pPr marL="0" indent="0">
              <a:buNone/>
            </a:pPr>
            <a:endParaRPr lang="nb-NO" sz="1600" b="0" i="0" u="none" strike="noStrike" baseline="0" dirty="0">
              <a:solidFill>
                <a:srgbClr val="000000"/>
              </a:solidFill>
              <a:latin typeface="Vollkorn" pitchFamily="2" charset="0"/>
            </a:endParaRPr>
          </a:p>
          <a:p>
            <a:pPr marL="0" indent="0">
              <a:buNone/>
            </a:pPr>
            <a:r>
              <a:rPr lang="nb-NO" sz="1600" b="0" i="0" u="none" strike="noStrike" baseline="0" dirty="0">
                <a:solidFill>
                  <a:srgbClr val="000000"/>
                </a:solidFill>
                <a:latin typeface="Vollkorn" pitchFamily="2" charset="0"/>
              </a:rPr>
              <a:t>En viktig målsetning var kompetanseheving som raskt kunne omdannes i praksis</a:t>
            </a:r>
          </a:p>
          <a:p>
            <a:pPr marL="0" indent="0">
              <a:buNone/>
            </a:pPr>
            <a:r>
              <a:rPr lang="nb-NO" sz="1600" b="0" i="0" u="none" strike="noStrike" baseline="0" dirty="0">
                <a:solidFill>
                  <a:srgbClr val="000000"/>
                </a:solidFill>
                <a:latin typeface="Vollkorn" pitchFamily="2" charset="0"/>
              </a:rPr>
              <a:t>Det ble igangsatt en kartlegging hos 8 pilotbedrifter som skulle identifisere 3–5 kritiske kompetanseområder</a:t>
            </a:r>
          </a:p>
          <a:p>
            <a:pPr marL="0" indent="0">
              <a:buNone/>
            </a:pPr>
            <a:endParaRPr lang="nb-NO" sz="1600" b="0" i="0" u="none" strike="noStrike" baseline="0" dirty="0">
              <a:solidFill>
                <a:srgbClr val="000000"/>
              </a:solidFill>
              <a:latin typeface="Vollkorn" pitchFamily="2" charset="0"/>
            </a:endParaRPr>
          </a:p>
          <a:p>
            <a:pPr marL="0" indent="0">
              <a:buNone/>
            </a:pPr>
            <a:r>
              <a:rPr lang="nb-NO" sz="1600" b="0" i="0" u="none" strike="noStrike" baseline="0" dirty="0">
                <a:solidFill>
                  <a:srgbClr val="000000"/>
                </a:solidFill>
                <a:latin typeface="Vollkorn" pitchFamily="2" charset="0"/>
              </a:rPr>
              <a:t>Disse virksomhetene får tilbud om 10 timer gratis rådgivning fra bedrifter med spisskompetanse innen sitt fagfelt</a:t>
            </a:r>
          </a:p>
          <a:p>
            <a:pPr marL="0" indent="0">
              <a:buNone/>
            </a:pPr>
            <a:endParaRPr lang="nb-NO" sz="1600" b="0" i="0" u="none" strike="noStrike" baseline="0" dirty="0">
              <a:solidFill>
                <a:srgbClr val="000000"/>
              </a:solidFill>
              <a:latin typeface="Vollkorn" pitchFamily="2" charset="0"/>
            </a:endParaRPr>
          </a:p>
          <a:p>
            <a:pPr marL="0" indent="0">
              <a:buNone/>
            </a:pPr>
            <a:r>
              <a:rPr lang="nb-NO" sz="1600" b="0" i="0" u="none" strike="noStrike" baseline="0" dirty="0">
                <a:solidFill>
                  <a:srgbClr val="000000"/>
                </a:solidFill>
                <a:latin typeface="Vollkorn" pitchFamily="2" charset="0"/>
              </a:rPr>
              <a:t>I tillegg ble det satt opp gratis kompetansehevingsseminar fra august til desember som var åpent for alle</a:t>
            </a:r>
          </a:p>
          <a:p>
            <a:pPr marL="0" indent="0">
              <a:buNone/>
            </a:pPr>
            <a:endParaRPr lang="nb-NO" sz="1600" dirty="0">
              <a:solidFill>
                <a:srgbClr val="000000"/>
              </a:solidFill>
              <a:latin typeface="Vollkorn" pitchFamily="2" charset="0"/>
            </a:endParaRPr>
          </a:p>
          <a:p>
            <a:pPr marL="0" indent="0" algn="ctr">
              <a:buNone/>
            </a:pPr>
            <a:r>
              <a:rPr lang="nb-NO" sz="1600" b="0" i="0" u="none" strike="noStrike" baseline="0" dirty="0">
                <a:solidFill>
                  <a:srgbClr val="F48120"/>
                </a:solidFill>
                <a:latin typeface="Vollkorn" pitchFamily="2" charset="0"/>
              </a:rPr>
              <a:t>Over 100 bedrifter benyttet seg av de ulike tilbudene i programmet</a:t>
            </a:r>
          </a:p>
        </p:txBody>
      </p:sp>
    </p:spTree>
    <p:extLst>
      <p:ext uri="{BB962C8B-B14F-4D97-AF65-F5344CB8AC3E}">
        <p14:creationId xmlns:p14="http://schemas.microsoft.com/office/powerpoint/2010/main" val="1112121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Vollkorn" pitchFamily="2" charset="0"/>
                <a:ea typeface="Vollkorn" pitchFamily="2" charset="0"/>
              </a:rPr>
              <a:t>Bærum næringsråd – Næringslivet og Covid-19</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246704" y="1838631"/>
            <a:ext cx="5569941" cy="617743"/>
          </a:xfrm>
        </p:spPr>
        <p:txBody>
          <a:bodyPr/>
          <a:lstStyle/>
          <a:p>
            <a:r>
              <a:rPr lang="nb-NO" dirty="0">
                <a:latin typeface="Vollkorn" pitchFamily="2" charset="0"/>
                <a:ea typeface="Vollkorn" pitchFamily="2" charset="0"/>
              </a:rPr>
              <a:t>Gründerstøtte </a:t>
            </a:r>
          </a:p>
        </p:txBody>
      </p:sp>
      <p:sp>
        <p:nvSpPr>
          <p:cNvPr id="11" name="TekstSylinder 10">
            <a:extLst>
              <a:ext uri="{FF2B5EF4-FFF2-40B4-BE49-F238E27FC236}">
                <a16:creationId xmlns:a16="http://schemas.microsoft.com/office/drawing/2014/main" id="{C94DA36C-B7A8-48AB-A2FC-712662C728BD}"/>
              </a:ext>
            </a:extLst>
          </p:cNvPr>
          <p:cNvSpPr txBox="1"/>
          <p:nvPr/>
        </p:nvSpPr>
        <p:spPr>
          <a:xfrm>
            <a:off x="412955" y="2456374"/>
            <a:ext cx="9696821" cy="4493538"/>
          </a:xfrm>
          <a:prstGeom prst="rect">
            <a:avLst/>
          </a:prstGeom>
          <a:noFill/>
        </p:spPr>
        <p:txBody>
          <a:bodyPr wrap="square">
            <a:spAutoFit/>
          </a:bodyPr>
          <a:lstStyle/>
          <a:p>
            <a:r>
              <a:rPr lang="nb-NO" sz="1800" b="0" i="0" u="none" strike="noStrike" baseline="0" dirty="0">
                <a:solidFill>
                  <a:srgbClr val="000000"/>
                </a:solidFill>
                <a:latin typeface="Vollkorn" pitchFamily="2" charset="0"/>
              </a:rPr>
              <a:t>I Bærumspakken ble det også satt fokus på en lokal støtteordning for gründerbedrifter med behov for refusjon av husleie</a:t>
            </a:r>
          </a:p>
          <a:p>
            <a:endParaRPr lang="nb-NO" sz="1800" b="0" i="0" u="none" strike="noStrike" baseline="0" dirty="0">
              <a:solidFill>
                <a:srgbClr val="000000"/>
              </a:solidFill>
              <a:latin typeface="Vollkorn" pitchFamily="2" charset="0"/>
            </a:endParaRPr>
          </a:p>
          <a:p>
            <a:r>
              <a:rPr lang="nb-NO" sz="1800" b="0" i="0" u="none" strike="noStrike" baseline="0" dirty="0">
                <a:solidFill>
                  <a:srgbClr val="000000"/>
                </a:solidFill>
                <a:latin typeface="Vollkorn" pitchFamily="2" charset="0"/>
              </a:rPr>
              <a:t>Bærum Næringsråd var prosjekteier og gjennomførte utlysning, søknadsbehandling og utbetalinger på vegne av kommunen</a:t>
            </a:r>
          </a:p>
          <a:p>
            <a:endParaRPr lang="nb-NO" sz="1800" b="0" i="0" u="none" strike="noStrike" baseline="0" dirty="0">
              <a:solidFill>
                <a:srgbClr val="000000"/>
              </a:solidFill>
              <a:latin typeface="Vollkorn" pitchFamily="2" charset="0"/>
            </a:endParaRPr>
          </a:p>
          <a:p>
            <a:r>
              <a:rPr lang="nb-NO" sz="1800" b="0" i="0" u="none" strike="noStrike" baseline="0" dirty="0">
                <a:solidFill>
                  <a:srgbClr val="000000"/>
                </a:solidFill>
                <a:latin typeface="Vollkorn" pitchFamily="2" charset="0"/>
              </a:rPr>
              <a:t>Det var totalt 15 bedrifter som søkte på ordningen og 6 fikk tildelt husleiestøtte for 3. </a:t>
            </a:r>
            <a:r>
              <a:rPr lang="nb-NO" sz="1800" b="0" i="0" u="none" strike="noStrike" baseline="0" dirty="0" err="1">
                <a:solidFill>
                  <a:srgbClr val="000000"/>
                </a:solidFill>
                <a:latin typeface="Vollkorn" pitchFamily="2" charset="0"/>
              </a:rPr>
              <a:t>mnd</a:t>
            </a:r>
            <a:r>
              <a:rPr lang="nb-NO" sz="1800" b="0" i="0" u="none" strike="noStrike" baseline="0" dirty="0">
                <a:solidFill>
                  <a:srgbClr val="000000"/>
                </a:solidFill>
                <a:latin typeface="Vollkorn" pitchFamily="2" charset="0"/>
              </a:rPr>
              <a:t>, basert på angitte kriterier</a:t>
            </a:r>
          </a:p>
          <a:p>
            <a:endParaRPr lang="nb-NO" sz="1800" b="0" i="0" u="none" strike="noStrike" baseline="0" dirty="0">
              <a:solidFill>
                <a:srgbClr val="000000"/>
              </a:solidFill>
              <a:latin typeface="Vollkorn" pitchFamily="2" charset="0"/>
            </a:endParaRPr>
          </a:p>
          <a:p>
            <a:r>
              <a:rPr lang="nb-NO" sz="1800" b="0" i="0" u="none" strike="noStrike" baseline="0" dirty="0">
                <a:solidFill>
                  <a:srgbClr val="000000"/>
                </a:solidFill>
                <a:latin typeface="Vollkorn" pitchFamily="2" charset="0"/>
              </a:rPr>
              <a:t>I tillegg ble det opprettet 4 gratis inkubatorplasser i et godt gründermiljø hos Bærum International Hub, og inkubatorene fikk tre timer gratis veiledning og tilbud om kurs og møteplasser </a:t>
            </a:r>
          </a:p>
          <a:p>
            <a:endParaRPr lang="nb-NO" dirty="0">
              <a:solidFill>
                <a:srgbClr val="000000"/>
              </a:solidFill>
              <a:latin typeface="Vollkorn" pitchFamily="2" charset="0"/>
            </a:endParaRPr>
          </a:p>
          <a:p>
            <a:pPr algn="ctr"/>
            <a:r>
              <a:rPr lang="nb-NO" sz="1800" b="0" i="0" u="none" strike="noStrike" baseline="0" dirty="0">
                <a:solidFill>
                  <a:srgbClr val="F48120"/>
                </a:solidFill>
                <a:latin typeface="Vollkorn" pitchFamily="2" charset="0"/>
              </a:rPr>
              <a:t>36 gründere benyttet seg av inkubatorplasser med rådgivning</a:t>
            </a:r>
          </a:p>
          <a:p>
            <a:endParaRPr lang="nb-NO" dirty="0">
              <a:solidFill>
                <a:srgbClr val="000000"/>
              </a:solidFill>
              <a:latin typeface="Vollkorn" pitchFamily="2" charset="0"/>
            </a:endParaRPr>
          </a:p>
          <a:p>
            <a:endParaRPr lang="nb-NO" sz="1600" b="0" i="0" u="none" strike="noStrike" baseline="0" dirty="0">
              <a:solidFill>
                <a:srgbClr val="000000"/>
              </a:solidFill>
              <a:latin typeface="Vollkorn" pitchFamily="2" charset="0"/>
            </a:endParaRPr>
          </a:p>
        </p:txBody>
      </p:sp>
    </p:spTree>
    <p:extLst>
      <p:ext uri="{BB962C8B-B14F-4D97-AF65-F5344CB8AC3E}">
        <p14:creationId xmlns:p14="http://schemas.microsoft.com/office/powerpoint/2010/main" val="590782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8D520B-3566-4927-9F30-6A09D2EB1C75}"/>
              </a:ext>
            </a:extLst>
          </p:cNvPr>
          <p:cNvSpPr>
            <a:spLocks noGrp="1"/>
          </p:cNvSpPr>
          <p:nvPr>
            <p:ph type="title"/>
          </p:nvPr>
        </p:nvSpPr>
        <p:spPr/>
        <p:txBody>
          <a:bodyPr/>
          <a:lstStyle/>
          <a:p>
            <a:pPr algn="ctr"/>
            <a:r>
              <a:rPr lang="nb-NO" sz="4400" dirty="0">
                <a:latin typeface="Vollkorn" pitchFamily="2" charset="0"/>
                <a:ea typeface="Vollkorn" pitchFamily="2" charset="0"/>
              </a:rPr>
              <a:t>Bærum næringsråd – Prosjekter og fokusområder</a:t>
            </a:r>
            <a:endParaRPr lang="nb-NO" dirty="0"/>
          </a:p>
        </p:txBody>
      </p:sp>
      <p:sp>
        <p:nvSpPr>
          <p:cNvPr id="3" name="Plassholder for innhold 2">
            <a:extLst>
              <a:ext uri="{FF2B5EF4-FFF2-40B4-BE49-F238E27FC236}">
                <a16:creationId xmlns:a16="http://schemas.microsoft.com/office/drawing/2014/main" id="{17EF26E5-28C6-4767-B6CF-E589CDAC9BD4}"/>
              </a:ext>
            </a:extLst>
          </p:cNvPr>
          <p:cNvSpPr>
            <a:spLocks noGrp="1"/>
          </p:cNvSpPr>
          <p:nvPr>
            <p:ph sz="quarter" idx="10"/>
          </p:nvPr>
        </p:nvSpPr>
        <p:spPr>
          <a:xfrm>
            <a:off x="508416" y="1986116"/>
            <a:ext cx="9205209" cy="4144236"/>
          </a:xfrm>
        </p:spPr>
        <p:txBody>
          <a:bodyPr/>
          <a:lstStyle/>
          <a:p>
            <a:pPr marL="0" indent="0">
              <a:buNone/>
            </a:pPr>
            <a:r>
              <a:rPr lang="nb-NO" sz="1600" dirty="0">
                <a:latin typeface="Vollkorn" pitchFamily="2" charset="0"/>
                <a:ea typeface="Vollkorn" pitchFamily="2" charset="0"/>
              </a:rPr>
              <a:t>Bærum Næringsråds fanesaker og prosjekter vedtas av styret, med gode innspill fra rådet og øvrige medlemmer</a:t>
            </a:r>
          </a:p>
          <a:p>
            <a:pPr marL="0" indent="0">
              <a:buNone/>
            </a:pPr>
            <a:r>
              <a:rPr lang="nb-NO" sz="1600" dirty="0">
                <a:latin typeface="Vollkorn" pitchFamily="2" charset="0"/>
                <a:ea typeface="Vollkorn" pitchFamily="2" charset="0"/>
              </a:rPr>
              <a:t>Vi bestreber oss på å velge aktuelle og viktige prosjekter, og engasjerer oss i saker som er til beste for næringsutviklingen i regionen</a:t>
            </a:r>
          </a:p>
          <a:p>
            <a:pPr marL="0" indent="0">
              <a:buNone/>
            </a:pPr>
            <a:r>
              <a:rPr lang="nb-NO" sz="1600" dirty="0">
                <a:latin typeface="Vollkorn" pitchFamily="2" charset="0"/>
                <a:ea typeface="Vollkorn" pitchFamily="2" charset="0"/>
              </a:rPr>
              <a:t>Vi skal stille viktige næringslivsspørsmål på vegne av våre medlemmer</a:t>
            </a:r>
          </a:p>
          <a:p>
            <a:endParaRPr lang="nb-NO" dirty="0"/>
          </a:p>
          <a:p>
            <a:endParaRPr lang="nb-NO" dirty="0"/>
          </a:p>
          <a:p>
            <a:endParaRPr lang="nb-NO" dirty="0"/>
          </a:p>
          <a:p>
            <a:endParaRPr lang="nb-NO" dirty="0"/>
          </a:p>
          <a:p>
            <a:endParaRPr lang="nb-NO" sz="2000" dirty="0">
              <a:solidFill>
                <a:srgbClr val="F48120"/>
              </a:solidFill>
            </a:endParaRPr>
          </a:p>
          <a:p>
            <a:pPr marL="0" indent="0" algn="ctr">
              <a:buNone/>
            </a:pPr>
            <a:r>
              <a:rPr lang="nb-NO" sz="1800" dirty="0">
                <a:solidFill>
                  <a:srgbClr val="F48120"/>
                </a:solidFill>
              </a:rPr>
              <a:t>Vår hovedmålsetning er å jobbe for best mulige rammebetingelser for næringslivet, i godt samspill med Bærum kommune</a:t>
            </a:r>
          </a:p>
          <a:p>
            <a:endParaRPr lang="nb-NO" dirty="0"/>
          </a:p>
        </p:txBody>
      </p:sp>
      <p:pic>
        <p:nvPicPr>
          <p:cNvPr id="5" name="Bilde 4">
            <a:extLst>
              <a:ext uri="{FF2B5EF4-FFF2-40B4-BE49-F238E27FC236}">
                <a16:creationId xmlns:a16="http://schemas.microsoft.com/office/drawing/2014/main" id="{2EE37CE6-0E61-4399-B351-4712342F0A58}"/>
              </a:ext>
            </a:extLst>
          </p:cNvPr>
          <p:cNvPicPr>
            <a:picLocks noChangeAspect="1"/>
          </p:cNvPicPr>
          <p:nvPr/>
        </p:nvPicPr>
        <p:blipFill>
          <a:blip r:embed="rId2"/>
          <a:stretch>
            <a:fillRect/>
          </a:stretch>
        </p:blipFill>
        <p:spPr>
          <a:xfrm>
            <a:off x="1661651" y="1986116"/>
            <a:ext cx="6312310" cy="3550675"/>
          </a:xfrm>
          <a:prstGeom prst="rect">
            <a:avLst/>
          </a:prstGeom>
        </p:spPr>
      </p:pic>
    </p:spTree>
    <p:extLst>
      <p:ext uri="{BB962C8B-B14F-4D97-AF65-F5344CB8AC3E}">
        <p14:creationId xmlns:p14="http://schemas.microsoft.com/office/powerpoint/2010/main" val="1818013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13BC96-8798-4179-BC2C-EA3E1EE1D52A}"/>
              </a:ext>
            </a:extLst>
          </p:cNvPr>
          <p:cNvSpPr>
            <a:spLocks noGrp="1"/>
          </p:cNvSpPr>
          <p:nvPr>
            <p:ph type="title"/>
          </p:nvPr>
        </p:nvSpPr>
        <p:spPr/>
        <p:txBody>
          <a:bodyPr/>
          <a:lstStyle/>
          <a:p>
            <a:pPr algn="ctr"/>
            <a:r>
              <a:rPr lang="nb-NO" sz="4400" dirty="0">
                <a:latin typeface="Vollkorn" pitchFamily="2" charset="0"/>
                <a:ea typeface="Vollkorn" pitchFamily="2" charset="0"/>
              </a:rPr>
              <a:t>Bærum næringsråd – Prosjekter og fokusområder</a:t>
            </a:r>
            <a:endParaRPr lang="nb-NO" dirty="0"/>
          </a:p>
        </p:txBody>
      </p:sp>
      <p:sp>
        <p:nvSpPr>
          <p:cNvPr id="3" name="Plassholder for innhold 2">
            <a:extLst>
              <a:ext uri="{FF2B5EF4-FFF2-40B4-BE49-F238E27FC236}">
                <a16:creationId xmlns:a16="http://schemas.microsoft.com/office/drawing/2014/main" id="{36B0DE30-4632-4A42-ABA9-C63E82A9C6AD}"/>
              </a:ext>
            </a:extLst>
          </p:cNvPr>
          <p:cNvSpPr>
            <a:spLocks noGrp="1"/>
          </p:cNvSpPr>
          <p:nvPr>
            <p:ph sz="quarter" idx="10"/>
          </p:nvPr>
        </p:nvSpPr>
        <p:spPr>
          <a:xfrm>
            <a:off x="508000" y="2104102"/>
            <a:ext cx="8980129" cy="4264697"/>
          </a:xfrm>
        </p:spPr>
        <p:txBody>
          <a:bodyPr/>
          <a:lstStyle/>
          <a:p>
            <a:pPr marL="0" indent="0">
              <a:buNone/>
            </a:pPr>
            <a:r>
              <a:rPr lang="nb-NO" sz="1600" dirty="0"/>
              <a:t>Samarbeid mellom skole- og næringsliv </a:t>
            </a:r>
          </a:p>
          <a:p>
            <a:r>
              <a:rPr lang="nb-NO" sz="1600" dirty="0"/>
              <a:t>Samspillet mellom næringsliv og skole er utrolig viktig. Tett samarbeid med bedriftene gir nye og mer relevante utdanningstilbud. </a:t>
            </a:r>
          </a:p>
          <a:p>
            <a:r>
              <a:rPr lang="nb-NO" sz="1600" dirty="0"/>
              <a:t>Samarbeidet bidrar også til at det er enklere for elever å gjøre fremtidige valg av yrke, ved å selv erfare hvilke muligheter som finnes innen egen kommune</a:t>
            </a:r>
          </a:p>
          <a:p>
            <a:r>
              <a:rPr lang="nb-NO" sz="1600" dirty="0"/>
              <a:t>Bærum Næringsråd har i denne sammenheng et godt samarbeid med Ungt entreprenørskap</a:t>
            </a:r>
          </a:p>
          <a:p>
            <a:pPr marL="0" indent="0">
              <a:buNone/>
            </a:pPr>
            <a:endParaRPr lang="nb-NO" sz="1600" dirty="0"/>
          </a:p>
          <a:p>
            <a:pPr marL="0" indent="0">
              <a:buNone/>
            </a:pPr>
            <a:r>
              <a:rPr lang="nb-NO" sz="1600" dirty="0"/>
              <a:t>Innovasjonscamp- en årlig aktivitet</a:t>
            </a:r>
          </a:p>
          <a:p>
            <a:pPr marL="0" indent="0">
              <a:buNone/>
            </a:pPr>
            <a:r>
              <a:rPr lang="nb-NO" sz="1600" dirty="0">
                <a:solidFill>
                  <a:schemeClr val="tx1"/>
                </a:solidFill>
              </a:rPr>
              <a:t>Innovasjonscamp er utviklet for elever i ungdomsskolen, og er en «treningsleir» med fokus på kreativitet og nyskaping. Elevene får et reelt oppdrag med en definert problemstilling, som de skal presentere en løsning på innen et avgrenset tidsrom.</a:t>
            </a:r>
          </a:p>
          <a:p>
            <a:pPr marL="0" indent="0">
              <a:buNone/>
            </a:pPr>
            <a:r>
              <a:rPr lang="nb-NO" sz="1600" dirty="0">
                <a:solidFill>
                  <a:schemeClr val="tx1"/>
                </a:solidFill>
              </a:rPr>
              <a:t>Bærum næringsråd bidrar med å skaffe jurymedlemmer fra næringslivet.</a:t>
            </a:r>
          </a:p>
          <a:p>
            <a:pPr marL="0" indent="0">
              <a:buNone/>
            </a:pPr>
            <a:endParaRPr lang="nb-NO" sz="1600" dirty="0">
              <a:solidFill>
                <a:schemeClr val="tx1"/>
              </a:solidFill>
            </a:endParaRPr>
          </a:p>
          <a:p>
            <a:pPr marL="0" indent="0" algn="ctr">
              <a:buNone/>
            </a:pPr>
            <a:r>
              <a:rPr lang="nb-NO" sz="1600" dirty="0" err="1">
                <a:solidFill>
                  <a:srgbClr val="F48120"/>
                </a:solidFill>
              </a:rPr>
              <a:t>Ca</a:t>
            </a:r>
            <a:r>
              <a:rPr lang="nb-NO" sz="1600" dirty="0">
                <a:solidFill>
                  <a:srgbClr val="F48120"/>
                </a:solidFill>
              </a:rPr>
              <a:t> 40  jurymedlemmer fra et variert næringsliv var med på Innovasjonscampen i 2020</a:t>
            </a:r>
          </a:p>
          <a:p>
            <a:endParaRPr lang="nb-NO" dirty="0"/>
          </a:p>
        </p:txBody>
      </p:sp>
    </p:spTree>
    <p:extLst>
      <p:ext uri="{BB962C8B-B14F-4D97-AF65-F5344CB8AC3E}">
        <p14:creationId xmlns:p14="http://schemas.microsoft.com/office/powerpoint/2010/main" val="1992891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Vollkorn" pitchFamily="2" charset="0"/>
                <a:ea typeface="Vollkorn" pitchFamily="2" charset="0"/>
              </a:rPr>
              <a:t>Bærum næringsråd – Prosjekter og fokusområder</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246704" y="1907457"/>
            <a:ext cx="5648599" cy="548917"/>
          </a:xfrm>
        </p:spPr>
        <p:txBody>
          <a:bodyPr/>
          <a:lstStyle/>
          <a:p>
            <a:r>
              <a:rPr lang="nb-NO" dirty="0">
                <a:latin typeface="Vollkorn" pitchFamily="2" charset="0"/>
                <a:ea typeface="Vollkorn" pitchFamily="2" charset="0"/>
              </a:rPr>
              <a:t>Flere prosjekter</a:t>
            </a:r>
          </a:p>
        </p:txBody>
      </p:sp>
      <p:sp>
        <p:nvSpPr>
          <p:cNvPr id="11" name="TekstSylinder 10">
            <a:extLst>
              <a:ext uri="{FF2B5EF4-FFF2-40B4-BE49-F238E27FC236}">
                <a16:creationId xmlns:a16="http://schemas.microsoft.com/office/drawing/2014/main" id="{92FF131D-FFFD-4D2A-84C2-52032687373C}"/>
              </a:ext>
            </a:extLst>
          </p:cNvPr>
          <p:cNvSpPr txBox="1"/>
          <p:nvPr/>
        </p:nvSpPr>
        <p:spPr>
          <a:xfrm>
            <a:off x="334297" y="2625212"/>
            <a:ext cx="5014451" cy="4401205"/>
          </a:xfrm>
          <a:prstGeom prst="rect">
            <a:avLst/>
          </a:prstGeom>
          <a:noFill/>
        </p:spPr>
        <p:txBody>
          <a:bodyPr wrap="square">
            <a:spAutoFit/>
          </a:bodyPr>
          <a:lstStyle/>
          <a:p>
            <a:r>
              <a:rPr lang="nb-NO" b="0" u="none" strike="noStrike" baseline="0" dirty="0">
                <a:solidFill>
                  <a:schemeClr val="bg1"/>
                </a:solidFill>
                <a:latin typeface="Vollkorn" pitchFamily="2" charset="0"/>
                <a:ea typeface="Vollkorn" pitchFamily="2" charset="0"/>
              </a:rPr>
              <a:t>Etablerertjenesten er et samarbeidsprosjekt mellom Asker og Bærum</a:t>
            </a:r>
          </a:p>
          <a:p>
            <a:endParaRPr lang="nb-NO" sz="1600" b="0" u="none" strike="noStrike" baseline="0" dirty="0">
              <a:solidFill>
                <a:srgbClr val="000000"/>
              </a:solidFill>
              <a:latin typeface="Chivo" panose="00000500000000000000" pitchFamily="2" charset="0"/>
            </a:endParaRPr>
          </a:p>
          <a:p>
            <a:r>
              <a:rPr lang="nb-NO" sz="1600" b="0" i="0" u="none" strike="noStrike" baseline="0" dirty="0">
                <a:solidFill>
                  <a:srgbClr val="000000"/>
                </a:solidFill>
                <a:latin typeface="Vollkorn" pitchFamily="2" charset="0"/>
              </a:rPr>
              <a:t>Målsetningen med Etablerertjenesten er å bidra til gründerskap og innovasjon, oppblomstring av småbedrifter i tilknytning til kunnskapsmiljøene, og vekst i lokalt og regionalt næringsliv. </a:t>
            </a:r>
          </a:p>
          <a:p>
            <a:endParaRPr lang="nb-NO" sz="1600" b="0" i="0" u="none" strike="noStrike" baseline="0" dirty="0">
              <a:solidFill>
                <a:srgbClr val="000000"/>
              </a:solidFill>
              <a:latin typeface="Vollkorn" pitchFamily="2" charset="0"/>
            </a:endParaRPr>
          </a:p>
          <a:p>
            <a:r>
              <a:rPr lang="nb-NO" dirty="0">
                <a:solidFill>
                  <a:schemeClr val="bg1"/>
                </a:solidFill>
                <a:latin typeface="Vollkorn" pitchFamily="2" charset="0"/>
              </a:rPr>
              <a:t>Grønn Verktøykasse</a:t>
            </a:r>
          </a:p>
          <a:p>
            <a:endParaRPr lang="nb-NO" sz="1600" dirty="0">
              <a:solidFill>
                <a:schemeClr val="bg1"/>
              </a:solidFill>
              <a:latin typeface="Vollkorn" pitchFamily="2" charset="0"/>
            </a:endParaRPr>
          </a:p>
          <a:p>
            <a:r>
              <a:rPr lang="nb-NO" sz="1600" b="0" i="0" u="none" strike="noStrike" baseline="0" dirty="0">
                <a:solidFill>
                  <a:srgbClr val="000000"/>
                </a:solidFill>
                <a:latin typeface="Vollkorn" pitchFamily="2" charset="0"/>
              </a:rPr>
              <a:t>Bærekraft er et tema Bærum Næringsråd satte på dagsorden i 2019. </a:t>
            </a:r>
          </a:p>
          <a:p>
            <a:r>
              <a:rPr lang="nb-NO" sz="1600" b="0" i="0" u="none" strike="noStrike" baseline="0" dirty="0">
                <a:solidFill>
                  <a:srgbClr val="000000"/>
                </a:solidFill>
                <a:latin typeface="Vollkorn" pitchFamily="2" charset="0"/>
              </a:rPr>
              <a:t>Vi skal arbeide for tilrettelegging og motivasjon til å sette søkelys på dette i næringslivet,  og  Grønn verktøykasse har som målsetning å få flere bedrifter til å bli klimakloke i 2021-2023.</a:t>
            </a:r>
          </a:p>
          <a:p>
            <a:endParaRPr lang="nb-NO" dirty="0"/>
          </a:p>
        </p:txBody>
      </p:sp>
      <p:pic>
        <p:nvPicPr>
          <p:cNvPr id="12" name="Bilde 11">
            <a:extLst>
              <a:ext uri="{FF2B5EF4-FFF2-40B4-BE49-F238E27FC236}">
                <a16:creationId xmlns:a16="http://schemas.microsoft.com/office/drawing/2014/main" id="{A3B73005-42FA-4BF9-8DA7-C6991ABA49F8}"/>
              </a:ext>
            </a:extLst>
          </p:cNvPr>
          <p:cNvPicPr>
            <a:picLocks noChangeAspect="1"/>
          </p:cNvPicPr>
          <p:nvPr/>
        </p:nvPicPr>
        <p:blipFill>
          <a:blip r:embed="rId2"/>
          <a:stretch>
            <a:fillRect/>
          </a:stretch>
        </p:blipFill>
        <p:spPr>
          <a:xfrm>
            <a:off x="5782905" y="1666480"/>
            <a:ext cx="7626757" cy="4291956"/>
          </a:xfrm>
          <a:prstGeom prst="rect">
            <a:avLst/>
          </a:prstGeom>
        </p:spPr>
      </p:pic>
    </p:spTree>
    <p:extLst>
      <p:ext uri="{BB962C8B-B14F-4D97-AF65-F5344CB8AC3E}">
        <p14:creationId xmlns:p14="http://schemas.microsoft.com/office/powerpoint/2010/main" val="1271905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Vollkorn" pitchFamily="2" charset="0"/>
                <a:ea typeface="Vollkorn" pitchFamily="2" charset="0"/>
              </a:rPr>
              <a:t>Bærum næringsråd – Prosjekter og fokusområder</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246705" y="1818967"/>
            <a:ext cx="5520780" cy="637407"/>
          </a:xfrm>
        </p:spPr>
        <p:txBody>
          <a:bodyPr/>
          <a:lstStyle/>
          <a:p>
            <a:r>
              <a:rPr lang="nb-NO" dirty="0">
                <a:latin typeface="Vollkorn" pitchFamily="2" charset="0"/>
                <a:ea typeface="Vollkorn" pitchFamily="2" charset="0"/>
              </a:rPr>
              <a:t>Flere prosjekter</a:t>
            </a:r>
          </a:p>
          <a:p>
            <a:endParaRPr lang="nb-NO" dirty="0"/>
          </a:p>
        </p:txBody>
      </p:sp>
      <p:sp>
        <p:nvSpPr>
          <p:cNvPr id="10" name="TekstSylinder 9">
            <a:extLst>
              <a:ext uri="{FF2B5EF4-FFF2-40B4-BE49-F238E27FC236}">
                <a16:creationId xmlns:a16="http://schemas.microsoft.com/office/drawing/2014/main" id="{C6E449B9-CC16-4A50-B144-4B0D14A26543}"/>
              </a:ext>
            </a:extLst>
          </p:cNvPr>
          <p:cNvSpPr txBox="1"/>
          <p:nvPr/>
        </p:nvSpPr>
        <p:spPr>
          <a:xfrm>
            <a:off x="508417" y="2456374"/>
            <a:ext cx="9205209" cy="4431983"/>
          </a:xfrm>
          <a:prstGeom prst="rect">
            <a:avLst/>
          </a:prstGeom>
          <a:noFill/>
        </p:spPr>
        <p:txBody>
          <a:bodyPr wrap="square">
            <a:spAutoFit/>
          </a:bodyPr>
          <a:lstStyle/>
          <a:p>
            <a:r>
              <a:rPr lang="nb-NO" sz="1800" i="0" u="none" strike="noStrike" baseline="0" dirty="0">
                <a:solidFill>
                  <a:schemeClr val="bg1"/>
                </a:solidFill>
                <a:latin typeface="Vollkorn" pitchFamily="2" charset="0"/>
                <a:ea typeface="Vollkorn" pitchFamily="2" charset="0"/>
              </a:rPr>
              <a:t>Yrkesfag og lærebedrifter</a:t>
            </a:r>
            <a:br>
              <a:rPr lang="nb-NO" sz="1800" i="0" u="none" strike="noStrike" baseline="0" dirty="0">
                <a:solidFill>
                  <a:schemeClr val="bg1"/>
                </a:solidFill>
                <a:latin typeface="Vollkorn" pitchFamily="2" charset="0"/>
                <a:ea typeface="Vollkorn" pitchFamily="2" charset="0"/>
              </a:rPr>
            </a:br>
            <a:endParaRPr lang="nb-NO" sz="1600" i="0" u="none" strike="noStrike" baseline="0" dirty="0">
              <a:solidFill>
                <a:schemeClr val="bg1"/>
              </a:solidFill>
              <a:latin typeface="Vollkorn" pitchFamily="2" charset="0"/>
              <a:ea typeface="Vollkorn" pitchFamily="2" charset="0"/>
            </a:endParaRPr>
          </a:p>
          <a:p>
            <a:r>
              <a:rPr lang="nb-NO" sz="1600" b="0" i="0" u="none" strike="noStrike" baseline="0" dirty="0">
                <a:solidFill>
                  <a:srgbClr val="000000"/>
                </a:solidFill>
                <a:latin typeface="Vollkorn" pitchFamily="2" charset="0"/>
              </a:rPr>
              <a:t>Mangel på fagutdannede er en stor utfordring i Bærum. Vi ønsker derfor å sette mer fokus på dette fremover og starte en profileringskampanje rettet mot elever og foresatte.</a:t>
            </a:r>
          </a:p>
          <a:p>
            <a:r>
              <a:rPr lang="nb-NO" sz="1600" dirty="0">
                <a:effectLst/>
                <a:latin typeface="Calibri" panose="020F0502020204030204" pitchFamily="34" charset="0"/>
                <a:ea typeface="Times New Roman" panose="02020603050405020304" pitchFamily="18" charset="0"/>
                <a:cs typeface="Calibri" panose="020F0502020204030204" pitchFamily="34" charset="0"/>
              </a:rPr>
              <a:t>For å få til dette må vi engasjere næringslivet selv til innsalg av yrkesfag, ved å trekke frem suksesshistorier som kan brukes som eksempler i foredrag på foreldremøter, utdanningsmesser og på bedriftsbesøk.</a:t>
            </a:r>
            <a:endParaRPr lang="nb-NO" sz="1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b-NO" sz="1600" dirty="0">
                <a:latin typeface="Calibri" panose="020F0502020204030204" pitchFamily="34" charset="0"/>
                <a:ea typeface="Times New Roman" panose="02020603050405020304" pitchFamily="18" charset="0"/>
              </a:rPr>
              <a:t>Vi ønsker også å ta </a:t>
            </a:r>
            <a:r>
              <a:rPr lang="nb-NO" sz="1600" dirty="0">
                <a:effectLst/>
                <a:latin typeface="Calibri" panose="020F0502020204030204" pitchFamily="34" charset="0"/>
                <a:ea typeface="Times New Roman" panose="02020603050405020304" pitchFamily="18" charset="0"/>
              </a:rPr>
              <a:t>initiativ til, lage kriterier, og sette sammen en jury i forbindelse med en årets lærling bedrift i Bærum.</a:t>
            </a:r>
          </a:p>
          <a:p>
            <a:endParaRPr lang="nb-NO" dirty="0">
              <a:solidFill>
                <a:schemeClr val="bg1"/>
              </a:solidFill>
              <a:latin typeface="Vollkorn" pitchFamily="2" charset="0"/>
              <a:ea typeface="Vollkorn" pitchFamily="2" charset="0"/>
            </a:endParaRPr>
          </a:p>
          <a:p>
            <a:r>
              <a:rPr lang="nb-NO" sz="1800" b="1" i="0" u="none" strike="noStrike" baseline="0" dirty="0">
                <a:solidFill>
                  <a:schemeClr val="bg1"/>
                </a:solidFill>
                <a:latin typeface="Vollkorn" pitchFamily="2" charset="0"/>
                <a:ea typeface="Vollkorn" pitchFamily="2" charset="0"/>
              </a:rPr>
              <a:t>Globale Bærum </a:t>
            </a:r>
          </a:p>
          <a:p>
            <a:endParaRPr lang="nb-NO" sz="1800" b="0" i="0" u="none" strike="noStrike" baseline="0" dirty="0">
              <a:solidFill>
                <a:schemeClr val="bg1"/>
              </a:solidFill>
              <a:latin typeface="Vollkorn" pitchFamily="2" charset="0"/>
              <a:ea typeface="Vollkorn" pitchFamily="2" charset="0"/>
            </a:endParaRPr>
          </a:p>
          <a:p>
            <a:r>
              <a:rPr lang="nb-NO" sz="1600" b="0" i="0" u="none" strike="noStrike" baseline="0" dirty="0">
                <a:solidFill>
                  <a:srgbClr val="000000"/>
                </a:solidFill>
                <a:latin typeface="Vollkorn" pitchFamily="2" charset="0"/>
              </a:rPr>
              <a:t>Inkludering og globalisering står også høyt på vår agenda, og Bærum Næringsråd engasjerer seg i ulike prosjekter, som gir muligheter for arbeidstakere og gründere med innvandrerbakgrunn, eller som av andre grunner har falt utenfor arbeidslivet. </a:t>
            </a:r>
          </a:p>
          <a:p>
            <a:r>
              <a:rPr lang="nb-NO" sz="1600" b="0" i="0" u="none" strike="noStrike" baseline="0" dirty="0">
                <a:solidFill>
                  <a:srgbClr val="000000"/>
                </a:solidFill>
                <a:latin typeface="Vollkorn" pitchFamily="2" charset="0"/>
              </a:rPr>
              <a:t>Mangfold lønner seg– og Bærum Næringsråd ønsker å medvirke til et mangfoldig, ressurssterkt og verdig arbeidsliv. </a:t>
            </a:r>
            <a:endParaRPr lang="nb-NO" sz="1600" dirty="0">
              <a:effectLst/>
              <a:latin typeface="Calibri" panose="020F0502020204030204" pitchFamily="34" charset="0"/>
              <a:ea typeface="Times New Roman" panose="02020603050405020304" pitchFamily="18" charset="0"/>
            </a:endParaRPr>
          </a:p>
          <a:p>
            <a:endParaRPr lang="nb-NO" dirty="0">
              <a:solidFill>
                <a:schemeClr val="bg1"/>
              </a:solidFill>
              <a:latin typeface="Vollkorn" pitchFamily="2" charset="0"/>
              <a:ea typeface="Vollkorn" pitchFamily="2" charset="0"/>
            </a:endParaRPr>
          </a:p>
        </p:txBody>
      </p:sp>
    </p:spTree>
    <p:extLst>
      <p:ext uri="{BB962C8B-B14F-4D97-AF65-F5344CB8AC3E}">
        <p14:creationId xmlns:p14="http://schemas.microsoft.com/office/powerpoint/2010/main" val="1532400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Vollkorn" pitchFamily="2" charset="0"/>
                <a:ea typeface="Vollkorn" pitchFamily="2" charset="0"/>
              </a:rPr>
              <a:t>Bærum næringsråd – Prosjekter og fokusområder</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246704" y="1799303"/>
            <a:ext cx="5560109" cy="657072"/>
          </a:xfrm>
        </p:spPr>
        <p:txBody>
          <a:bodyPr/>
          <a:lstStyle/>
          <a:p>
            <a:r>
              <a:rPr lang="nb-NO" dirty="0">
                <a:latin typeface="Vollkorn" pitchFamily="2" charset="0"/>
                <a:ea typeface="Vollkorn" pitchFamily="2" charset="0"/>
              </a:rPr>
              <a:t>Flere prosjekter</a:t>
            </a:r>
          </a:p>
        </p:txBody>
      </p:sp>
      <p:sp>
        <p:nvSpPr>
          <p:cNvPr id="10" name="TekstSylinder 9">
            <a:extLst>
              <a:ext uri="{FF2B5EF4-FFF2-40B4-BE49-F238E27FC236}">
                <a16:creationId xmlns:a16="http://schemas.microsoft.com/office/drawing/2014/main" id="{53B63E4A-4948-408A-BF4A-2E7DE065FB8B}"/>
              </a:ext>
            </a:extLst>
          </p:cNvPr>
          <p:cNvSpPr txBox="1"/>
          <p:nvPr/>
        </p:nvSpPr>
        <p:spPr>
          <a:xfrm>
            <a:off x="275303" y="2290916"/>
            <a:ext cx="4866968" cy="4339650"/>
          </a:xfrm>
          <a:prstGeom prst="rect">
            <a:avLst/>
          </a:prstGeom>
          <a:noFill/>
        </p:spPr>
        <p:txBody>
          <a:bodyPr wrap="square">
            <a:spAutoFit/>
          </a:bodyPr>
          <a:lstStyle/>
          <a:p>
            <a:r>
              <a:rPr lang="nb-NO" sz="1800" b="1" i="0" u="none" strike="noStrike" baseline="0" dirty="0">
                <a:solidFill>
                  <a:schemeClr val="bg1"/>
                </a:solidFill>
                <a:latin typeface="Vollkorn" pitchFamily="2" charset="0"/>
                <a:ea typeface="Vollkorn" pitchFamily="2" charset="0"/>
              </a:rPr>
              <a:t>Årets gründer i Asker og Bærum 2020</a:t>
            </a:r>
          </a:p>
          <a:p>
            <a:endParaRPr lang="nb-NO" sz="1800" b="0" i="0" u="none" strike="noStrike" baseline="0" dirty="0">
              <a:solidFill>
                <a:schemeClr val="bg1"/>
              </a:solidFill>
              <a:latin typeface="Vollkorn" pitchFamily="2" charset="0"/>
              <a:ea typeface="Vollkorn" pitchFamily="2" charset="0"/>
            </a:endParaRPr>
          </a:p>
          <a:p>
            <a:r>
              <a:rPr lang="nb-NO" sz="1600" b="0" i="0" u="none" strike="noStrike" baseline="0" dirty="0">
                <a:solidFill>
                  <a:srgbClr val="000000"/>
                </a:solidFill>
                <a:latin typeface="Vollkorn" pitchFamily="2" charset="0"/>
              </a:rPr>
              <a:t>Prisen tildeles en gründer med næringsvirksomhet i Asker eller Bærum som har etablert sin virksomhet i løpet av de siste fem årene. Det legges vekt på følgende ved rangering av kandidater: </a:t>
            </a:r>
          </a:p>
          <a:p>
            <a:endParaRPr lang="nb-NO" sz="1600" b="0" i="0" u="none" strike="noStrike" baseline="0" dirty="0">
              <a:solidFill>
                <a:srgbClr val="000000"/>
              </a:solidFill>
              <a:latin typeface="Vollkorn" pitchFamily="2" charset="0"/>
            </a:endParaRPr>
          </a:p>
          <a:p>
            <a:r>
              <a:rPr lang="nb-NO" sz="1600" dirty="0">
                <a:solidFill>
                  <a:srgbClr val="000000"/>
                </a:solidFill>
                <a:latin typeface="Vollkorn" pitchFamily="2" charset="0"/>
              </a:rPr>
              <a:t> * </a:t>
            </a:r>
            <a:r>
              <a:rPr lang="nb-NO" sz="1600" b="0" i="0" u="none" strike="noStrike" baseline="0" dirty="0">
                <a:solidFill>
                  <a:srgbClr val="000000"/>
                </a:solidFill>
                <a:latin typeface="Vollkorn" pitchFamily="2" charset="0"/>
              </a:rPr>
              <a:t>Lønnsomhet og verdiskaping </a:t>
            </a:r>
          </a:p>
          <a:p>
            <a:r>
              <a:rPr lang="nb-NO" sz="1600" b="0" i="0" u="none" strike="noStrike" baseline="0" dirty="0">
                <a:solidFill>
                  <a:srgbClr val="000000"/>
                </a:solidFill>
                <a:latin typeface="Vollkorn" pitchFamily="2" charset="0"/>
              </a:rPr>
              <a:t> * Synlighet lokalt </a:t>
            </a:r>
          </a:p>
          <a:p>
            <a:r>
              <a:rPr lang="nb-NO" sz="1600" b="0" i="0" u="none" strike="noStrike" baseline="0" dirty="0">
                <a:solidFill>
                  <a:srgbClr val="000000"/>
                </a:solidFill>
                <a:latin typeface="Vollkorn" pitchFamily="2" charset="0"/>
              </a:rPr>
              <a:t> * Samarbeidsvilje med andre næringsaktører</a:t>
            </a:r>
          </a:p>
          <a:p>
            <a:endParaRPr lang="nb-NO" sz="1600" b="0" i="0" u="none" strike="noStrike" baseline="0" dirty="0">
              <a:solidFill>
                <a:srgbClr val="000000"/>
              </a:solidFill>
              <a:latin typeface="Vollkorn" pitchFamily="2" charset="0"/>
            </a:endParaRPr>
          </a:p>
          <a:p>
            <a:r>
              <a:rPr lang="nb-NO" sz="1600" b="0" i="0" u="none" strike="noStrike" baseline="0" dirty="0">
                <a:solidFill>
                  <a:srgbClr val="000000"/>
                </a:solidFill>
                <a:latin typeface="Vollkorn" pitchFamily="2" charset="0"/>
              </a:rPr>
              <a:t>Prisen deles ut etter en vurdering foretatt av en jury bestående av </a:t>
            </a:r>
            <a:r>
              <a:rPr lang="nb-NO" sz="1600" b="0" u="none" strike="noStrike" baseline="0" dirty="0">
                <a:solidFill>
                  <a:srgbClr val="000000"/>
                </a:solidFill>
                <a:latin typeface="Vollkorn" pitchFamily="2" charset="0"/>
              </a:rPr>
              <a:t>Bærum Næringsråd</a:t>
            </a:r>
            <a:r>
              <a:rPr lang="nb-NO" sz="1600" b="0" i="1" u="none" strike="noStrike" baseline="0" dirty="0">
                <a:solidFill>
                  <a:srgbClr val="000000"/>
                </a:solidFill>
                <a:latin typeface="Vollkorn" pitchFamily="2" charset="0"/>
              </a:rPr>
              <a:t>, Asker Næringsforening, Kvinner i Business, Budstikka, NHO i Oslo Viken, Asker Kommune og Bærum Kommune.</a:t>
            </a:r>
          </a:p>
          <a:p>
            <a:endParaRPr lang="nb-NO" sz="1600" b="0" i="0" u="none" strike="noStrike" baseline="0" dirty="0">
              <a:solidFill>
                <a:srgbClr val="000000"/>
              </a:solidFill>
              <a:latin typeface="Vollkorn" pitchFamily="2" charset="0"/>
            </a:endParaRPr>
          </a:p>
          <a:p>
            <a:r>
              <a:rPr lang="nb-NO" sz="1600" b="0" i="0" u="none" strike="noStrike" baseline="0" dirty="0">
                <a:solidFill>
                  <a:srgbClr val="F48120"/>
                </a:solidFill>
                <a:latin typeface="Vollkorn" pitchFamily="2" charset="0"/>
              </a:rPr>
              <a:t>Prisen til Årets gründer  gikk til </a:t>
            </a:r>
            <a:r>
              <a:rPr lang="nb-NO" sz="1600" b="0" i="0" u="none" strike="noStrike" baseline="0" dirty="0" err="1">
                <a:solidFill>
                  <a:srgbClr val="F48120"/>
                </a:solidFill>
                <a:latin typeface="Vollkorn" pitchFamily="2" charset="0"/>
              </a:rPr>
              <a:t>Sisters</a:t>
            </a:r>
            <a:r>
              <a:rPr lang="nb-NO" sz="1600" b="0" i="0" u="none" strike="noStrike" baseline="0" dirty="0">
                <a:solidFill>
                  <a:srgbClr val="F48120"/>
                </a:solidFill>
                <a:latin typeface="Vollkorn" pitchFamily="2" charset="0"/>
              </a:rPr>
              <a:t> In Business</a:t>
            </a:r>
            <a:endParaRPr lang="nb-NO" sz="1600" dirty="0">
              <a:solidFill>
                <a:srgbClr val="F48120"/>
              </a:solidFill>
            </a:endParaRPr>
          </a:p>
        </p:txBody>
      </p:sp>
      <p:sp>
        <p:nvSpPr>
          <p:cNvPr id="11" name="TekstSylinder 10">
            <a:extLst>
              <a:ext uri="{FF2B5EF4-FFF2-40B4-BE49-F238E27FC236}">
                <a16:creationId xmlns:a16="http://schemas.microsoft.com/office/drawing/2014/main" id="{E9EA21F6-AF06-473B-B6CA-9B9020A06948}"/>
              </a:ext>
            </a:extLst>
          </p:cNvPr>
          <p:cNvSpPr txBox="1"/>
          <p:nvPr/>
        </p:nvSpPr>
        <p:spPr>
          <a:xfrm>
            <a:off x="5447070" y="2342507"/>
            <a:ext cx="4719485" cy="3323987"/>
          </a:xfrm>
          <a:prstGeom prst="rect">
            <a:avLst/>
          </a:prstGeom>
          <a:noFill/>
        </p:spPr>
        <p:txBody>
          <a:bodyPr wrap="square">
            <a:spAutoFit/>
          </a:bodyPr>
          <a:lstStyle/>
          <a:p>
            <a:r>
              <a:rPr lang="nb-NO" sz="1800" b="1" i="0" u="none" strike="noStrike" baseline="0" dirty="0">
                <a:solidFill>
                  <a:schemeClr val="bg1"/>
                </a:solidFill>
                <a:latin typeface="Vollkorn" pitchFamily="2" charset="0"/>
                <a:ea typeface="Vollkorn" pitchFamily="2" charset="0"/>
              </a:rPr>
              <a:t>Årets bedrift i Bærum 2012</a:t>
            </a:r>
          </a:p>
          <a:p>
            <a:endParaRPr lang="nb-NO" sz="1600" b="0" i="0" u="none" strike="noStrike" baseline="0" dirty="0">
              <a:solidFill>
                <a:schemeClr val="bg1"/>
              </a:solidFill>
              <a:latin typeface="Vollkorn" pitchFamily="2" charset="0"/>
              <a:ea typeface="Vollkorn" pitchFamily="2" charset="0"/>
            </a:endParaRPr>
          </a:p>
          <a:p>
            <a:r>
              <a:rPr lang="nb-NO" sz="1600" b="0" i="0" u="none" strike="noStrike" baseline="0" dirty="0">
                <a:solidFill>
                  <a:srgbClr val="000000"/>
                </a:solidFill>
                <a:latin typeface="Vollkorn" pitchFamily="2" charset="0"/>
              </a:rPr>
              <a:t>Prisen «Årets Bedrift i Bærum» er opprettet av Nordea, og utdeles årlig. </a:t>
            </a:r>
          </a:p>
          <a:p>
            <a:endParaRPr lang="nb-NO" sz="1600" dirty="0">
              <a:solidFill>
                <a:srgbClr val="000000"/>
              </a:solidFill>
              <a:latin typeface="Vollkorn" pitchFamily="2" charset="0"/>
            </a:endParaRPr>
          </a:p>
          <a:p>
            <a:r>
              <a:rPr lang="nb-NO" sz="1600" b="0" i="0" u="none" strike="noStrike" baseline="0" dirty="0">
                <a:solidFill>
                  <a:srgbClr val="000000"/>
                </a:solidFill>
                <a:latin typeface="Vollkorn" pitchFamily="2" charset="0"/>
              </a:rPr>
              <a:t>Formålet med prisen er å gi anerkjennelse til bedrifter eller institusjoner som i de siste årene har gjort en ekstra innsats for å fremme næringslivet i Bærum. Juryen består av </a:t>
            </a:r>
            <a:r>
              <a:rPr lang="nb-NO" sz="1600" b="0" i="1" u="none" strike="noStrike" baseline="0" dirty="0">
                <a:solidFill>
                  <a:srgbClr val="000000"/>
                </a:solidFill>
                <a:latin typeface="Vollkorn" pitchFamily="2" charset="0"/>
              </a:rPr>
              <a:t>representanter fra Nordea, </a:t>
            </a:r>
            <a:r>
              <a:rPr lang="nb-NO" sz="1600" b="0" u="none" strike="noStrike" baseline="0" dirty="0">
                <a:solidFill>
                  <a:srgbClr val="000000"/>
                </a:solidFill>
                <a:latin typeface="Vollkorn" pitchFamily="2" charset="0"/>
              </a:rPr>
              <a:t>Bærum Næringsråd, </a:t>
            </a:r>
            <a:r>
              <a:rPr lang="nb-NO" sz="1600" b="0" i="1" u="none" strike="noStrike" baseline="0" dirty="0">
                <a:solidFill>
                  <a:srgbClr val="000000"/>
                </a:solidFill>
                <a:latin typeface="Vollkorn" pitchFamily="2" charset="0"/>
              </a:rPr>
              <a:t>Budstikka og Bærum kommune. </a:t>
            </a:r>
          </a:p>
          <a:p>
            <a:endParaRPr lang="nb-NO" sz="1600" i="1" dirty="0">
              <a:solidFill>
                <a:srgbClr val="000000"/>
              </a:solidFill>
              <a:latin typeface="Vollkorn" pitchFamily="2" charset="0"/>
            </a:endParaRPr>
          </a:p>
          <a:p>
            <a:pPr algn="ctr"/>
            <a:r>
              <a:rPr lang="nb-NO" sz="1600" dirty="0">
                <a:solidFill>
                  <a:srgbClr val="F48120"/>
                </a:solidFill>
                <a:latin typeface="Vollkorn" pitchFamily="2" charset="0"/>
              </a:rPr>
              <a:t>Prisen til Årets Bedrift gikk til Henie Onstad Kunstsenter</a:t>
            </a:r>
            <a:endParaRPr lang="nb-NO" sz="1600" dirty="0">
              <a:solidFill>
                <a:srgbClr val="F48120"/>
              </a:solidFill>
            </a:endParaRPr>
          </a:p>
        </p:txBody>
      </p:sp>
      <p:sp>
        <p:nvSpPr>
          <p:cNvPr id="4" name="TekstSylinder 3">
            <a:extLst>
              <a:ext uri="{FF2B5EF4-FFF2-40B4-BE49-F238E27FC236}">
                <a16:creationId xmlns:a16="http://schemas.microsoft.com/office/drawing/2014/main" id="{9216611C-7C16-4282-9BB1-5D28025BC7CD}"/>
              </a:ext>
            </a:extLst>
          </p:cNvPr>
          <p:cNvSpPr txBox="1"/>
          <p:nvPr/>
        </p:nvSpPr>
        <p:spPr>
          <a:xfrm>
            <a:off x="7039897" y="6253316"/>
            <a:ext cx="3303638" cy="377250"/>
          </a:xfrm>
          <a:prstGeom prst="rect">
            <a:avLst/>
          </a:prstGeom>
          <a:noFill/>
        </p:spPr>
        <p:txBody>
          <a:bodyPr wrap="square" rtlCol="0">
            <a:spAutoFit/>
          </a:bodyPr>
          <a:lstStyle/>
          <a:p>
            <a:r>
              <a:rPr lang="nb-NO" dirty="0">
                <a:solidFill>
                  <a:schemeClr val="accent6"/>
                </a:solidFill>
              </a:rPr>
              <a:t>Vi gratulerer!!!</a:t>
            </a:r>
          </a:p>
        </p:txBody>
      </p:sp>
    </p:spTree>
    <p:extLst>
      <p:ext uri="{BB962C8B-B14F-4D97-AF65-F5344CB8AC3E}">
        <p14:creationId xmlns:p14="http://schemas.microsoft.com/office/powerpoint/2010/main" val="126697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AFAC3B8-A341-4189-ACA8-CA988C8BA0EF}"/>
              </a:ext>
            </a:extLst>
          </p:cNvPr>
          <p:cNvSpPr>
            <a:spLocks noGrp="1"/>
          </p:cNvSpPr>
          <p:nvPr>
            <p:ph type="title"/>
          </p:nvPr>
        </p:nvSpPr>
        <p:spPr/>
        <p:txBody>
          <a:bodyPr/>
          <a:lstStyle/>
          <a:p>
            <a:r>
              <a:rPr lang="nb-NO" dirty="0"/>
              <a:t>Dagsorden</a:t>
            </a:r>
          </a:p>
        </p:txBody>
      </p:sp>
      <p:sp>
        <p:nvSpPr>
          <p:cNvPr id="5" name="Plassholder for innhold 4">
            <a:extLst>
              <a:ext uri="{FF2B5EF4-FFF2-40B4-BE49-F238E27FC236}">
                <a16:creationId xmlns:a16="http://schemas.microsoft.com/office/drawing/2014/main" id="{11EF5F0A-60A6-414B-B363-DD2106705930}"/>
              </a:ext>
            </a:extLst>
          </p:cNvPr>
          <p:cNvSpPr>
            <a:spLocks noGrp="1"/>
          </p:cNvSpPr>
          <p:nvPr>
            <p:ph sz="quarter" idx="10"/>
          </p:nvPr>
        </p:nvSpPr>
        <p:spPr/>
        <p:txBody>
          <a:bodyPr/>
          <a:lstStyle/>
          <a:p>
            <a:pPr marL="514350" lvl="0" indent="-514350">
              <a:buFont typeface="+mj-lt"/>
              <a:buAutoNum type="arabicPeriod"/>
            </a:pPr>
            <a:r>
              <a:rPr lang="nb-NO" sz="2400" dirty="0">
                <a:latin typeface="Vollkorn" pitchFamily="2" charset="0"/>
                <a:ea typeface="Vollkorn" pitchFamily="2" charset="0"/>
              </a:rPr>
              <a:t>Konstituering.  </a:t>
            </a:r>
          </a:p>
          <a:p>
            <a:pPr marL="514350" indent="-514350">
              <a:buFont typeface="+mj-lt"/>
              <a:buAutoNum type="arabicPeriod"/>
            </a:pPr>
            <a:r>
              <a:rPr lang="nb-NO" sz="2400" dirty="0">
                <a:latin typeface="Vollkorn" pitchFamily="2" charset="0"/>
                <a:ea typeface="Vollkorn" pitchFamily="2" charset="0"/>
              </a:rPr>
              <a:t>Valg av referent og to representanter til å undertegne protokollen</a:t>
            </a:r>
          </a:p>
          <a:p>
            <a:pPr marL="514350" lvl="0" indent="-514350">
              <a:buFont typeface="+mj-lt"/>
              <a:buAutoNum type="arabicPeriod"/>
            </a:pPr>
            <a:r>
              <a:rPr lang="nb-NO" sz="2400" dirty="0">
                <a:latin typeface="Vollkorn" pitchFamily="2" charset="0"/>
                <a:ea typeface="Vollkorn" pitchFamily="2" charset="0"/>
              </a:rPr>
              <a:t>Gjennomgang av årsrapport for 2020</a:t>
            </a:r>
          </a:p>
          <a:p>
            <a:pPr marL="514350" lvl="0" indent="-514350">
              <a:buFont typeface="+mj-lt"/>
              <a:buAutoNum type="arabicPeriod"/>
            </a:pPr>
            <a:r>
              <a:rPr lang="nb-NO" sz="2400" dirty="0">
                <a:latin typeface="Vollkorn" pitchFamily="2" charset="0"/>
                <a:ea typeface="Vollkorn" pitchFamily="2" charset="0"/>
              </a:rPr>
              <a:t>Fastsettelse av regnskap 2020 m/ resultatdisponering</a:t>
            </a:r>
          </a:p>
          <a:p>
            <a:pPr marL="0" indent="0">
              <a:buNone/>
            </a:pPr>
            <a:r>
              <a:rPr lang="nb-NO" sz="2400" dirty="0">
                <a:latin typeface="Vollkorn" pitchFamily="2" charset="0"/>
                <a:ea typeface="Vollkorn" pitchFamily="2" charset="0"/>
              </a:rPr>
              <a:t>        Godkjennelse av revisors godtgjørelse</a:t>
            </a:r>
          </a:p>
          <a:p>
            <a:pPr marL="457200" indent="-457200">
              <a:buAutoNum type="arabicPeriod" startAt="5"/>
            </a:pPr>
            <a:r>
              <a:rPr lang="nb-NO" sz="2400" dirty="0">
                <a:latin typeface="Vollkorn" pitchFamily="2" charset="0"/>
                <a:ea typeface="Vollkorn" pitchFamily="2" charset="0"/>
              </a:rPr>
              <a:t>Valg av styre- og rådsmedlemmer i henhold til vedtektene</a:t>
            </a:r>
            <a:br>
              <a:rPr lang="nb-NO" sz="2400" dirty="0">
                <a:latin typeface="Vollkorn" pitchFamily="2" charset="0"/>
                <a:ea typeface="Vollkorn" pitchFamily="2" charset="0"/>
              </a:rPr>
            </a:br>
            <a:r>
              <a:rPr lang="nb-NO" sz="2400" dirty="0">
                <a:latin typeface="Vollkorn" pitchFamily="2" charset="0"/>
                <a:ea typeface="Vollkorn" pitchFamily="2" charset="0"/>
              </a:rPr>
              <a:t>Valg av representanter til valgkomiteen i henhold til styrets        innstilling</a:t>
            </a:r>
          </a:p>
          <a:p>
            <a:pPr marL="0" indent="0">
              <a:buNone/>
            </a:pPr>
            <a:r>
              <a:rPr lang="nb-NO" sz="2400" dirty="0">
                <a:latin typeface="Vollkorn" pitchFamily="2" charset="0"/>
                <a:ea typeface="Vollkorn" pitchFamily="2" charset="0"/>
              </a:rPr>
              <a:t>       Valg av revisor</a:t>
            </a:r>
          </a:p>
          <a:p>
            <a:endParaRPr lang="nb-NO" dirty="0"/>
          </a:p>
        </p:txBody>
      </p:sp>
    </p:spTree>
    <p:extLst>
      <p:ext uri="{BB962C8B-B14F-4D97-AF65-F5344CB8AC3E}">
        <p14:creationId xmlns:p14="http://schemas.microsoft.com/office/powerpoint/2010/main" val="1279374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1B19AE-A143-4577-83AB-1052CB58E621}"/>
              </a:ext>
            </a:extLst>
          </p:cNvPr>
          <p:cNvSpPr>
            <a:spLocks noGrp="1"/>
          </p:cNvSpPr>
          <p:nvPr>
            <p:ph type="title"/>
          </p:nvPr>
        </p:nvSpPr>
        <p:spPr/>
        <p:txBody>
          <a:bodyPr/>
          <a:lstStyle/>
          <a:p>
            <a:r>
              <a:rPr lang="nb-NO" sz="4400" dirty="0">
                <a:latin typeface="Chivo Black" panose="00000A00000000000000" pitchFamily="2" charset="0"/>
                <a:ea typeface="Vollkorn" pitchFamily="2" charset="0"/>
              </a:rPr>
              <a:t>4. Fastsettelse av regnskap  med resultatdisponering</a:t>
            </a:r>
            <a:endParaRPr lang="nb-NO" dirty="0">
              <a:latin typeface="Chivo Black" panose="00000A00000000000000" pitchFamily="2" charset="0"/>
              <a:ea typeface="Vollkorn" pitchFamily="2" charset="0"/>
            </a:endParaRPr>
          </a:p>
        </p:txBody>
      </p:sp>
      <p:sp>
        <p:nvSpPr>
          <p:cNvPr id="4" name="Undertittel 3">
            <a:extLst>
              <a:ext uri="{FF2B5EF4-FFF2-40B4-BE49-F238E27FC236}">
                <a16:creationId xmlns:a16="http://schemas.microsoft.com/office/drawing/2014/main" id="{CDDDF358-A491-4E60-8ADC-2C5C448FA7EA}"/>
              </a:ext>
            </a:extLst>
          </p:cNvPr>
          <p:cNvSpPr>
            <a:spLocks noGrp="1"/>
          </p:cNvSpPr>
          <p:nvPr>
            <p:ph type="subTitle" idx="1"/>
          </p:nvPr>
        </p:nvSpPr>
        <p:spPr>
          <a:xfrm>
            <a:off x="2340077" y="1848465"/>
            <a:ext cx="5635260" cy="607910"/>
          </a:xfrm>
        </p:spPr>
        <p:txBody>
          <a:bodyPr/>
          <a:lstStyle/>
          <a:p>
            <a:r>
              <a:rPr lang="nb-NO" dirty="0">
                <a:latin typeface="Vollkorn" pitchFamily="2" charset="0"/>
                <a:ea typeface="Vollkorn" pitchFamily="2" charset="0"/>
              </a:rPr>
              <a:t>Årsregnskap 2020</a:t>
            </a:r>
          </a:p>
        </p:txBody>
      </p:sp>
      <p:sp>
        <p:nvSpPr>
          <p:cNvPr id="12" name="TekstSylinder 11">
            <a:extLst>
              <a:ext uri="{FF2B5EF4-FFF2-40B4-BE49-F238E27FC236}">
                <a16:creationId xmlns:a16="http://schemas.microsoft.com/office/drawing/2014/main" id="{E87A27F0-D489-41F7-B941-281ABFF8595B}"/>
              </a:ext>
            </a:extLst>
          </p:cNvPr>
          <p:cNvSpPr txBox="1"/>
          <p:nvPr/>
        </p:nvSpPr>
        <p:spPr>
          <a:xfrm>
            <a:off x="157316" y="2330245"/>
            <a:ext cx="10127226" cy="4862870"/>
          </a:xfrm>
          <a:prstGeom prst="rect">
            <a:avLst/>
          </a:prstGeom>
          <a:noFill/>
        </p:spPr>
        <p:txBody>
          <a:bodyPr wrap="square">
            <a:spAutoFit/>
          </a:bodyPr>
          <a:lstStyle/>
          <a:p>
            <a:r>
              <a:rPr lang="nb-NO" sz="1600" b="1" i="0" u="none" strike="noStrike" baseline="0" dirty="0">
                <a:solidFill>
                  <a:srgbClr val="000000"/>
                </a:solidFill>
                <a:latin typeface="Vollkorn" pitchFamily="2" charset="0"/>
                <a:ea typeface="Vollkorn" pitchFamily="2" charset="0"/>
              </a:rPr>
              <a:t>Driftsinntekter og driftskostnader</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Note</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2020</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2019</a:t>
            </a:r>
            <a:r>
              <a:rPr lang="nb-NO" sz="1600" b="0" i="0" u="none" strike="noStrike" baseline="0" dirty="0">
                <a:solidFill>
                  <a:srgbClr val="000000"/>
                </a:solidFill>
                <a:latin typeface="Vollkorn" pitchFamily="2" charset="0"/>
                <a:ea typeface="Vollkorn" pitchFamily="2" charset="0"/>
              </a:rPr>
              <a:t>	</a:t>
            </a:r>
          </a:p>
          <a:p>
            <a:r>
              <a:rPr lang="nb-NO" sz="1600" b="0" i="0" u="none" strike="noStrike" baseline="0" dirty="0">
                <a:solidFill>
                  <a:srgbClr val="000000"/>
                </a:solidFill>
                <a:latin typeface="Vollkorn" pitchFamily="2" charset="0"/>
                <a:ea typeface="Vollkorn" pitchFamily="2" charset="0"/>
              </a:rPr>
              <a:t>Medlemsinntekter						1 798 551		1 824 275	</a:t>
            </a:r>
          </a:p>
          <a:p>
            <a:r>
              <a:rPr lang="nb-NO" sz="1600" b="0" i="0" u="none" strike="noStrike" baseline="0" dirty="0">
                <a:solidFill>
                  <a:srgbClr val="000000"/>
                </a:solidFill>
                <a:latin typeface="Vollkorn" pitchFamily="2" charset="0"/>
                <a:ea typeface="Vollkorn" pitchFamily="2" charset="0"/>
              </a:rPr>
              <a:t>Andre inntekter						2 097 040		1 267 750	</a:t>
            </a:r>
          </a:p>
          <a:p>
            <a:r>
              <a:rPr lang="nb-NO" sz="1600" b="1" i="0" u="none" strike="noStrike" baseline="0" dirty="0">
                <a:solidFill>
                  <a:srgbClr val="000000"/>
                </a:solidFill>
                <a:latin typeface="Vollkorn" pitchFamily="2" charset="0"/>
                <a:ea typeface="Vollkorn" pitchFamily="2" charset="0"/>
              </a:rPr>
              <a:t>Sum driftsinntekter</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3 895 591</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3 092 025</a:t>
            </a:r>
            <a:r>
              <a:rPr lang="nb-NO" sz="1600" b="0" i="0" u="none" strike="noStrike" baseline="0" dirty="0">
                <a:solidFill>
                  <a:srgbClr val="000000"/>
                </a:solidFill>
                <a:latin typeface="Vollkorn" pitchFamily="2" charset="0"/>
                <a:ea typeface="Vollkorn" pitchFamily="2" charset="0"/>
              </a:rPr>
              <a:t>	</a:t>
            </a:r>
          </a:p>
          <a:p>
            <a:r>
              <a:rPr lang="nb-NO" sz="1600" i="0" u="none" strike="noStrike" baseline="0" dirty="0">
                <a:solidFill>
                  <a:srgbClr val="000000"/>
                </a:solidFill>
                <a:latin typeface="Vollkorn" pitchFamily="2" charset="0"/>
                <a:ea typeface="Vollkorn" pitchFamily="2" charset="0"/>
              </a:rPr>
              <a:t>Varekostnad</a:t>
            </a:r>
            <a:r>
              <a:rPr lang="nb-NO" sz="1600" b="0" i="0" u="none" strike="noStrike" baseline="0" dirty="0">
                <a:solidFill>
                  <a:srgbClr val="000000"/>
                </a:solidFill>
                <a:latin typeface="Vollkorn" pitchFamily="2" charset="0"/>
                <a:ea typeface="Vollkorn" pitchFamily="2" charset="0"/>
              </a:rPr>
              <a:t>						1 172 114		    519 854	</a:t>
            </a:r>
          </a:p>
          <a:p>
            <a:r>
              <a:rPr lang="nb-NO" sz="1600" b="0" i="0" u="none" strike="noStrike" baseline="0" dirty="0">
                <a:solidFill>
                  <a:srgbClr val="000000"/>
                </a:solidFill>
                <a:latin typeface="Vollkorn" pitchFamily="2" charset="0"/>
                <a:ea typeface="Vollkorn" pitchFamily="2" charset="0"/>
              </a:rPr>
              <a:t>Lønnskostnad				   2		2 055 333		1 777 706	</a:t>
            </a:r>
          </a:p>
          <a:p>
            <a:r>
              <a:rPr lang="nb-NO" sz="1600" b="0" i="0" u="none" strike="noStrike" baseline="0" dirty="0">
                <a:solidFill>
                  <a:srgbClr val="000000"/>
                </a:solidFill>
                <a:latin typeface="Vollkorn" pitchFamily="2" charset="0"/>
                <a:ea typeface="Vollkorn" pitchFamily="2" charset="0"/>
              </a:rPr>
              <a:t>Annen driftskostnad			   2		652 540		   633 565	</a:t>
            </a:r>
          </a:p>
          <a:p>
            <a:r>
              <a:rPr lang="nb-NO" sz="1600" b="1" i="0" u="none" strike="noStrike" baseline="0" dirty="0">
                <a:solidFill>
                  <a:srgbClr val="000000"/>
                </a:solidFill>
                <a:latin typeface="Vollkorn" pitchFamily="2" charset="0"/>
                <a:ea typeface="Vollkorn" pitchFamily="2" charset="0"/>
              </a:rPr>
              <a:t>Sum driftskostnader</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3 879 986</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2 931 126</a:t>
            </a:r>
            <a:r>
              <a:rPr lang="nb-NO" sz="1600" b="0" i="0" u="none" strike="noStrike" baseline="0" dirty="0">
                <a:solidFill>
                  <a:srgbClr val="000000"/>
                </a:solidFill>
                <a:latin typeface="Vollkorn" pitchFamily="2" charset="0"/>
                <a:ea typeface="Vollkorn" pitchFamily="2" charset="0"/>
              </a:rPr>
              <a:t>	</a:t>
            </a:r>
          </a:p>
          <a:p>
            <a:r>
              <a:rPr lang="nb-NO" sz="1600" b="1" i="0" u="none" strike="noStrike" baseline="0" dirty="0">
                <a:solidFill>
                  <a:srgbClr val="000000"/>
                </a:solidFill>
                <a:latin typeface="Vollkorn" pitchFamily="2" charset="0"/>
                <a:ea typeface="Vollkorn" pitchFamily="2" charset="0"/>
              </a:rPr>
              <a:t>Driftsresultat</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15 605</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160 899</a:t>
            </a:r>
            <a:r>
              <a:rPr lang="nb-NO" sz="1600" b="0" i="0" u="none" strike="noStrike" baseline="0" dirty="0">
                <a:solidFill>
                  <a:srgbClr val="000000"/>
                </a:solidFill>
                <a:latin typeface="Vollkorn" pitchFamily="2" charset="0"/>
                <a:ea typeface="Vollkorn" pitchFamily="2" charset="0"/>
              </a:rPr>
              <a:t>	</a:t>
            </a:r>
          </a:p>
          <a:p>
            <a:endParaRPr lang="nb-NO" sz="1600" b="1" i="0" u="none" strike="noStrike" baseline="0" dirty="0">
              <a:solidFill>
                <a:srgbClr val="000000"/>
              </a:solidFill>
              <a:latin typeface="Vollkorn" pitchFamily="2" charset="0"/>
              <a:ea typeface="Vollkorn" pitchFamily="2" charset="0"/>
            </a:endParaRPr>
          </a:p>
          <a:p>
            <a:r>
              <a:rPr lang="nb-NO" sz="1600" b="1" i="0" u="none" strike="noStrike" baseline="0" dirty="0">
                <a:solidFill>
                  <a:srgbClr val="000000"/>
                </a:solidFill>
                <a:latin typeface="Vollkorn" pitchFamily="2" charset="0"/>
                <a:ea typeface="Vollkorn" pitchFamily="2" charset="0"/>
              </a:rPr>
              <a:t>Finansinntekter og finanskostnader</a:t>
            </a:r>
            <a:r>
              <a:rPr lang="nb-NO" sz="1600" b="0" i="0" u="none" strike="noStrike" baseline="0" dirty="0">
                <a:solidFill>
                  <a:srgbClr val="000000"/>
                </a:solidFill>
                <a:latin typeface="Vollkorn" pitchFamily="2" charset="0"/>
                <a:ea typeface="Vollkorn" pitchFamily="2" charset="0"/>
              </a:rPr>
              <a:t>		</a:t>
            </a:r>
          </a:p>
          <a:p>
            <a:r>
              <a:rPr lang="nb-NO" sz="1600" b="1" i="0" u="none" strike="noStrike" baseline="0" dirty="0">
                <a:solidFill>
                  <a:srgbClr val="000000"/>
                </a:solidFill>
                <a:latin typeface="Vollkorn" pitchFamily="2" charset="0"/>
                <a:ea typeface="Vollkorn" pitchFamily="2" charset="0"/>
              </a:rPr>
              <a:t>Resultat av finansposter</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-1 952</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5 486</a:t>
            </a:r>
            <a:r>
              <a:rPr lang="nb-NO" sz="1600" b="0" i="0" u="none" strike="noStrike" baseline="0" dirty="0">
                <a:solidFill>
                  <a:srgbClr val="000000"/>
                </a:solidFill>
                <a:latin typeface="Vollkorn" pitchFamily="2" charset="0"/>
                <a:ea typeface="Vollkorn" pitchFamily="2" charset="0"/>
              </a:rPr>
              <a:t>	</a:t>
            </a:r>
          </a:p>
          <a:p>
            <a:r>
              <a:rPr lang="nb-NO" sz="1600" b="0" i="0" u="none" strike="noStrike" baseline="0" dirty="0">
                <a:solidFill>
                  <a:srgbClr val="000000"/>
                </a:solidFill>
                <a:latin typeface="Vollkorn" pitchFamily="2" charset="0"/>
                <a:ea typeface="Vollkorn" pitchFamily="2" charset="0"/>
              </a:rPr>
              <a:t>Ordinært resultat						       </a:t>
            </a:r>
            <a:r>
              <a:rPr lang="nb-NO" sz="1600" b="1" i="0" u="none" strike="noStrike" baseline="0" dirty="0">
                <a:solidFill>
                  <a:srgbClr val="000000"/>
                </a:solidFill>
                <a:latin typeface="Vollkorn" pitchFamily="2" charset="0"/>
                <a:ea typeface="Vollkorn" pitchFamily="2" charset="0"/>
              </a:rPr>
              <a:t>13 652</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166 386</a:t>
            </a:r>
            <a:r>
              <a:rPr lang="nb-NO" sz="1600" b="0" i="0" u="none" strike="noStrike" baseline="0" dirty="0">
                <a:solidFill>
                  <a:srgbClr val="000000"/>
                </a:solidFill>
                <a:latin typeface="Vollkorn" pitchFamily="2" charset="0"/>
                <a:ea typeface="Vollkorn" pitchFamily="2" charset="0"/>
              </a:rPr>
              <a:t>	</a:t>
            </a:r>
          </a:p>
          <a:p>
            <a:endParaRPr lang="nb-NO" sz="1600" b="1" i="0" u="none" strike="noStrike" baseline="0" dirty="0">
              <a:solidFill>
                <a:srgbClr val="000000"/>
              </a:solidFill>
              <a:latin typeface="Vollkorn" pitchFamily="2" charset="0"/>
              <a:ea typeface="Vollkorn" pitchFamily="2" charset="0"/>
            </a:endParaRPr>
          </a:p>
          <a:p>
            <a:r>
              <a:rPr lang="nb-NO" sz="1600" b="1" i="0" u="none" strike="noStrike" baseline="0" dirty="0">
                <a:solidFill>
                  <a:srgbClr val="000000"/>
                </a:solidFill>
                <a:latin typeface="Vollkorn" pitchFamily="2" charset="0"/>
                <a:ea typeface="Vollkorn" pitchFamily="2" charset="0"/>
              </a:rPr>
              <a:t>Årsresultat</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13 652</a:t>
            </a:r>
            <a:r>
              <a:rPr lang="nb-NO" sz="1600" b="0" i="0" u="none" strike="noStrike" baseline="0" dirty="0">
                <a:solidFill>
                  <a:srgbClr val="000000"/>
                </a:solidFill>
                <a:latin typeface="Vollkorn" pitchFamily="2" charset="0"/>
                <a:ea typeface="Vollkorn" pitchFamily="2" charset="0"/>
              </a:rPr>
              <a:t>		    </a:t>
            </a:r>
            <a:r>
              <a:rPr lang="nb-NO" sz="1600" b="1" i="0" u="none" strike="noStrike" baseline="0" dirty="0">
                <a:solidFill>
                  <a:srgbClr val="000000"/>
                </a:solidFill>
                <a:latin typeface="Vollkorn" pitchFamily="2" charset="0"/>
                <a:ea typeface="Vollkorn" pitchFamily="2" charset="0"/>
              </a:rPr>
              <a:t>166 386</a:t>
            </a:r>
            <a:r>
              <a:rPr lang="nb-NO" sz="1600" b="0" i="0" u="none" strike="noStrike" baseline="0" dirty="0">
                <a:solidFill>
                  <a:srgbClr val="000000"/>
                </a:solidFill>
                <a:latin typeface="Vollkorn" pitchFamily="2" charset="0"/>
                <a:ea typeface="Vollkorn" pitchFamily="2" charset="0"/>
              </a:rPr>
              <a:t>	</a:t>
            </a:r>
          </a:p>
          <a:p>
            <a:pPr algn="l"/>
            <a:r>
              <a:rPr lang="nb-NO" sz="1600" b="1" i="0" u="none" strike="noStrike" baseline="0" dirty="0">
                <a:latin typeface="Times New Roman" panose="02020603050405020304" pitchFamily="18" charset="0"/>
              </a:rPr>
              <a:t>Overføringer</a:t>
            </a:r>
          </a:p>
          <a:p>
            <a:pPr algn="l"/>
            <a:r>
              <a:rPr lang="nb-NO" sz="1600" b="0" i="0" u="none" strike="noStrike" baseline="0" dirty="0">
                <a:latin typeface="Times New Roman" panose="02020603050405020304" pitchFamily="18" charset="0"/>
              </a:rPr>
              <a:t>Avsatt til annen egenkapital 			   </a:t>
            </a:r>
            <a:r>
              <a:rPr lang="nb-NO" sz="1600" b="1" i="0" u="none" strike="noStrike" baseline="0" dirty="0">
                <a:latin typeface="Times New Roman" panose="02020603050405020304" pitchFamily="18" charset="0"/>
              </a:rPr>
              <a:t>5 		    </a:t>
            </a:r>
            <a:r>
              <a:rPr lang="nb-NO" sz="1600" b="0" i="0" u="none" strike="noStrike" baseline="0" dirty="0">
                <a:latin typeface="Times New Roman" panose="02020603050405020304" pitchFamily="18" charset="0"/>
              </a:rPr>
              <a:t>13 652 	   	    166 386</a:t>
            </a:r>
          </a:p>
          <a:p>
            <a:pPr algn="l"/>
            <a:r>
              <a:rPr lang="nb-NO" sz="1600" b="0" i="0" u="none" strike="noStrike" baseline="0" dirty="0">
                <a:latin typeface="Times New Roman" panose="02020603050405020304" pitchFamily="18" charset="0"/>
              </a:rPr>
              <a:t>Sum overføringer 						    </a:t>
            </a:r>
            <a:r>
              <a:rPr lang="nb-NO" sz="1600" b="1" i="0" u="none" strike="noStrike" baseline="0" dirty="0">
                <a:latin typeface="Times New Roman" panose="02020603050405020304" pitchFamily="18" charset="0"/>
              </a:rPr>
              <a:t>13 652 	                      166 386</a:t>
            </a:r>
            <a:endParaRPr lang="nb-NO" sz="1600" dirty="0">
              <a:solidFill>
                <a:srgbClr val="000000"/>
              </a:solidFill>
              <a:latin typeface="Vollkorn" pitchFamily="2" charset="0"/>
              <a:ea typeface="Vollkorn" pitchFamily="2" charset="0"/>
            </a:endParaRPr>
          </a:p>
          <a:p>
            <a:endParaRPr lang="nb-NO" sz="1600" b="0" i="0" u="none" strike="noStrike" baseline="0" dirty="0">
              <a:solidFill>
                <a:srgbClr val="000000"/>
              </a:solidFill>
              <a:latin typeface="Vollkorn" pitchFamily="2" charset="0"/>
              <a:ea typeface="Vollkorn" pitchFamily="2" charset="0"/>
            </a:endParaRPr>
          </a:p>
        </p:txBody>
      </p:sp>
    </p:spTree>
    <p:extLst>
      <p:ext uri="{BB962C8B-B14F-4D97-AF65-F5344CB8AC3E}">
        <p14:creationId xmlns:p14="http://schemas.microsoft.com/office/powerpoint/2010/main" val="348793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Chivo Black" panose="00000A00000000000000" pitchFamily="2" charset="0"/>
                <a:ea typeface="Vollkorn" pitchFamily="2" charset="0"/>
              </a:rPr>
              <a:t>4. Fastsettelse av regnskap  med resultatdisponering</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246704" y="1779639"/>
            <a:ext cx="5728633" cy="676736"/>
          </a:xfrm>
        </p:spPr>
        <p:txBody>
          <a:bodyPr/>
          <a:lstStyle/>
          <a:p>
            <a:r>
              <a:rPr lang="nb-NO" dirty="0"/>
              <a:t>Balanse 2020 side 1</a:t>
            </a:r>
          </a:p>
        </p:txBody>
      </p:sp>
      <p:sp>
        <p:nvSpPr>
          <p:cNvPr id="10" name="TekstSylinder 9">
            <a:extLst>
              <a:ext uri="{FF2B5EF4-FFF2-40B4-BE49-F238E27FC236}">
                <a16:creationId xmlns:a16="http://schemas.microsoft.com/office/drawing/2014/main" id="{4AE9748A-D379-4FEF-8176-CA78E3A9AE34}"/>
              </a:ext>
            </a:extLst>
          </p:cNvPr>
          <p:cNvSpPr txBox="1"/>
          <p:nvPr/>
        </p:nvSpPr>
        <p:spPr>
          <a:xfrm>
            <a:off x="186813" y="2310581"/>
            <a:ext cx="10078064" cy="3816429"/>
          </a:xfrm>
          <a:prstGeom prst="rect">
            <a:avLst/>
          </a:prstGeom>
          <a:noFill/>
        </p:spPr>
        <p:txBody>
          <a:bodyPr wrap="square">
            <a:spAutoFit/>
          </a:bodyPr>
          <a:lstStyle/>
          <a:p>
            <a:pPr algn="l"/>
            <a:r>
              <a:rPr lang="nb-NO" sz="1600" b="1" i="0" u="none" strike="noStrike" baseline="0" dirty="0">
                <a:latin typeface="Vollkorn" pitchFamily="2" charset="0"/>
                <a:ea typeface="Vollkorn" pitchFamily="2" charset="0"/>
              </a:rPr>
              <a:t>Eiendeler 				Note 		2020 		2019</a:t>
            </a:r>
          </a:p>
          <a:p>
            <a:pPr algn="l"/>
            <a:r>
              <a:rPr lang="nb-NO" sz="1600" b="1" i="0" u="none" strike="noStrike" baseline="0" dirty="0">
                <a:latin typeface="Vollkorn" pitchFamily="2" charset="0"/>
                <a:ea typeface="Vollkorn" pitchFamily="2" charset="0"/>
              </a:rPr>
              <a:t>Anleggsmidler</a:t>
            </a:r>
          </a:p>
          <a:p>
            <a:pPr algn="l"/>
            <a:r>
              <a:rPr lang="nb-NO" sz="1600" b="1" i="0" u="none" strike="noStrike" baseline="0" dirty="0">
                <a:latin typeface="Vollkorn" pitchFamily="2" charset="0"/>
                <a:ea typeface="Vollkorn" pitchFamily="2" charset="0"/>
              </a:rPr>
              <a:t>Varige driftsmidler</a:t>
            </a:r>
          </a:p>
          <a:p>
            <a:pPr algn="l"/>
            <a:r>
              <a:rPr lang="nb-NO" sz="1600" b="0" i="0" u="none" strike="noStrike" baseline="0" dirty="0">
                <a:latin typeface="Vollkorn" pitchFamily="2" charset="0"/>
                <a:ea typeface="Vollkorn" pitchFamily="2" charset="0"/>
              </a:rPr>
              <a:t>Investeringer i aksjer og andeler				 5 000 		5 000</a:t>
            </a:r>
          </a:p>
          <a:p>
            <a:pPr algn="l"/>
            <a:r>
              <a:rPr lang="nb-NO" sz="1600" b="0" i="0" u="none" strike="noStrike" baseline="0" dirty="0">
                <a:latin typeface="Vollkorn" pitchFamily="2" charset="0"/>
                <a:ea typeface="Vollkorn" pitchFamily="2" charset="0"/>
              </a:rPr>
              <a:t>Sum anleggsmidler 						 </a:t>
            </a:r>
            <a:r>
              <a:rPr lang="nb-NO" sz="1600" b="1" i="0" u="none" strike="noStrike" baseline="0" dirty="0">
                <a:latin typeface="Vollkorn" pitchFamily="2" charset="0"/>
                <a:ea typeface="Vollkorn" pitchFamily="2" charset="0"/>
              </a:rPr>
              <a:t>5 000 		5 000</a:t>
            </a:r>
          </a:p>
          <a:p>
            <a:pPr algn="l"/>
            <a:r>
              <a:rPr lang="nb-NO" sz="1600" b="1" i="0" u="none" strike="noStrike" baseline="0" dirty="0">
                <a:latin typeface="Vollkorn" pitchFamily="2" charset="0"/>
                <a:ea typeface="Vollkorn" pitchFamily="2" charset="0"/>
              </a:rPr>
              <a:t>Omløpsmidler</a:t>
            </a:r>
          </a:p>
          <a:p>
            <a:pPr algn="l"/>
            <a:r>
              <a:rPr lang="nb-NO" sz="1600" b="1" i="0" u="none" strike="noStrike" baseline="0" dirty="0">
                <a:latin typeface="Vollkorn" pitchFamily="2" charset="0"/>
                <a:ea typeface="Vollkorn" pitchFamily="2" charset="0"/>
              </a:rPr>
              <a:t>Fordringer</a:t>
            </a:r>
          </a:p>
          <a:p>
            <a:pPr algn="l"/>
            <a:r>
              <a:rPr lang="nb-NO" sz="1600" b="0" i="0" u="none" strike="noStrike" baseline="0" dirty="0">
                <a:latin typeface="Vollkorn" pitchFamily="2" charset="0"/>
                <a:ea typeface="Vollkorn" pitchFamily="2" charset="0"/>
              </a:rPr>
              <a:t>Kundefordringer 						101 000 		117 814</a:t>
            </a:r>
          </a:p>
          <a:p>
            <a:pPr algn="l"/>
            <a:r>
              <a:rPr lang="nb-NO" sz="1600" b="0" i="0" u="none" strike="noStrike" baseline="0" dirty="0">
                <a:latin typeface="Vollkorn" pitchFamily="2" charset="0"/>
                <a:ea typeface="Vollkorn" pitchFamily="2" charset="0"/>
              </a:rPr>
              <a:t>Andre kortsiktige fordringer	 				120 790 		  14 816</a:t>
            </a:r>
          </a:p>
          <a:p>
            <a:pPr algn="l"/>
            <a:r>
              <a:rPr lang="nb-NO" sz="1600" b="0" i="0" u="none" strike="noStrike" baseline="0" dirty="0">
                <a:latin typeface="Vollkorn" pitchFamily="2" charset="0"/>
                <a:ea typeface="Vollkorn" pitchFamily="2" charset="0"/>
              </a:rPr>
              <a:t>Sum fordringer 						</a:t>
            </a:r>
            <a:r>
              <a:rPr lang="nb-NO" sz="1600" b="1" i="0" u="none" strike="noStrike" baseline="0" dirty="0">
                <a:latin typeface="Vollkorn" pitchFamily="2" charset="0"/>
                <a:ea typeface="Vollkorn" pitchFamily="2" charset="0"/>
              </a:rPr>
              <a:t>221 790 		132 630</a:t>
            </a:r>
          </a:p>
          <a:p>
            <a:pPr algn="l"/>
            <a:r>
              <a:rPr lang="nb-NO" sz="1600" b="1" i="0" u="none" strike="noStrike" baseline="0" dirty="0">
                <a:latin typeface="Vollkorn" pitchFamily="2" charset="0"/>
                <a:ea typeface="Vollkorn" pitchFamily="2" charset="0"/>
              </a:rPr>
              <a:t>Investeringer</a:t>
            </a:r>
          </a:p>
          <a:p>
            <a:pPr algn="l"/>
            <a:r>
              <a:rPr lang="nb-NO" sz="1600" b="0" i="0" u="none" strike="noStrike" baseline="0" dirty="0">
                <a:latin typeface="Vollkorn" pitchFamily="2" charset="0"/>
                <a:ea typeface="Vollkorn" pitchFamily="2" charset="0"/>
              </a:rPr>
              <a:t>Bankinnskudd, kontanter o.l.			    </a:t>
            </a:r>
            <a:r>
              <a:rPr lang="nb-NO" sz="1600" b="1" i="0" u="none" strike="noStrike" baseline="0" dirty="0">
                <a:latin typeface="Vollkorn" pitchFamily="2" charset="0"/>
                <a:ea typeface="Vollkorn" pitchFamily="2" charset="0"/>
              </a:rPr>
              <a:t>3 	                   </a:t>
            </a:r>
            <a:r>
              <a:rPr lang="nb-NO" sz="1600" b="0" i="0" u="none" strike="noStrike" baseline="0" dirty="0">
                <a:latin typeface="Vollkorn" pitchFamily="2" charset="0"/>
                <a:ea typeface="Vollkorn" pitchFamily="2" charset="0"/>
              </a:rPr>
              <a:t>2 386 190 	                   1 456 468</a:t>
            </a:r>
          </a:p>
          <a:p>
            <a:pPr algn="l"/>
            <a:r>
              <a:rPr lang="nb-NO" sz="1600" b="0" i="0" u="none" strike="noStrike" baseline="0" dirty="0">
                <a:latin typeface="Vollkorn" pitchFamily="2" charset="0"/>
                <a:ea typeface="Vollkorn" pitchFamily="2" charset="0"/>
              </a:rPr>
              <a:t>Sum omløpsmidler 					                   </a:t>
            </a:r>
            <a:r>
              <a:rPr lang="nb-NO" sz="1600" b="1" i="0" u="none" strike="noStrike" baseline="0" dirty="0">
                <a:latin typeface="Vollkorn" pitchFamily="2" charset="0"/>
                <a:ea typeface="Vollkorn" pitchFamily="2" charset="0"/>
              </a:rPr>
              <a:t>2 607 980 	                   1 589 098</a:t>
            </a:r>
          </a:p>
          <a:p>
            <a:pPr algn="l"/>
            <a:r>
              <a:rPr lang="nb-NO" sz="1600" b="0" i="0" u="none" strike="noStrike" baseline="0" dirty="0">
                <a:latin typeface="Vollkorn" pitchFamily="2" charset="0"/>
                <a:ea typeface="Vollkorn" pitchFamily="2" charset="0"/>
              </a:rPr>
              <a:t>Sum eiendeler 					                   </a:t>
            </a:r>
            <a:r>
              <a:rPr lang="nb-NO" sz="1600" b="1" i="0" u="none" strike="noStrike" baseline="0" dirty="0">
                <a:latin typeface="Vollkorn" pitchFamily="2" charset="0"/>
                <a:ea typeface="Vollkorn" pitchFamily="2" charset="0"/>
              </a:rPr>
              <a:t>2 612 980 	                   1 594 098</a:t>
            </a:r>
          </a:p>
          <a:p>
            <a:pPr algn="l"/>
            <a:endParaRPr lang="nb-NO" dirty="0"/>
          </a:p>
        </p:txBody>
      </p:sp>
    </p:spTree>
    <p:extLst>
      <p:ext uri="{BB962C8B-B14F-4D97-AF65-F5344CB8AC3E}">
        <p14:creationId xmlns:p14="http://schemas.microsoft.com/office/powerpoint/2010/main" val="64799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Chivo Black" panose="00000A00000000000000" pitchFamily="2" charset="0"/>
                <a:ea typeface="Vollkorn" pitchFamily="2" charset="0"/>
              </a:rPr>
              <a:t>4. Fastsettelse av regnskap  med resultatdisponering</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246705" y="1809135"/>
            <a:ext cx="5619102" cy="647240"/>
          </a:xfrm>
        </p:spPr>
        <p:txBody>
          <a:bodyPr/>
          <a:lstStyle/>
          <a:p>
            <a:r>
              <a:rPr lang="nb-NO" dirty="0"/>
              <a:t>Balanse 2020 side 2</a:t>
            </a:r>
          </a:p>
        </p:txBody>
      </p:sp>
      <p:sp>
        <p:nvSpPr>
          <p:cNvPr id="10" name="TekstSylinder 9">
            <a:extLst>
              <a:ext uri="{FF2B5EF4-FFF2-40B4-BE49-F238E27FC236}">
                <a16:creationId xmlns:a16="http://schemas.microsoft.com/office/drawing/2014/main" id="{273FF5CF-925D-44E6-86D6-6099E2FBF69D}"/>
              </a:ext>
            </a:extLst>
          </p:cNvPr>
          <p:cNvSpPr txBox="1"/>
          <p:nvPr/>
        </p:nvSpPr>
        <p:spPr>
          <a:xfrm>
            <a:off x="373625" y="2369575"/>
            <a:ext cx="9960078" cy="4031873"/>
          </a:xfrm>
          <a:prstGeom prst="rect">
            <a:avLst/>
          </a:prstGeom>
          <a:noFill/>
        </p:spPr>
        <p:txBody>
          <a:bodyPr wrap="square">
            <a:spAutoFit/>
          </a:bodyPr>
          <a:lstStyle/>
          <a:p>
            <a:pPr algn="l"/>
            <a:r>
              <a:rPr lang="nn-NO" sz="1600" b="1" i="0" u="none" strike="noStrike" baseline="0" dirty="0" err="1">
                <a:latin typeface="Vollkorn" pitchFamily="2" charset="0"/>
                <a:ea typeface="Vollkorn" pitchFamily="2" charset="0"/>
              </a:rPr>
              <a:t>Egenkapital</a:t>
            </a:r>
            <a:r>
              <a:rPr lang="nn-NO" sz="1600" b="1" i="0" u="none" strike="noStrike" baseline="0" dirty="0">
                <a:latin typeface="Vollkorn" pitchFamily="2" charset="0"/>
                <a:ea typeface="Vollkorn" pitchFamily="2" charset="0"/>
              </a:rPr>
              <a:t> og gjeld 			Note 		2020 		2019</a:t>
            </a:r>
          </a:p>
          <a:p>
            <a:pPr algn="l"/>
            <a:r>
              <a:rPr lang="nb-NO" sz="1600" b="1" i="0" u="none" strike="noStrike" baseline="0" dirty="0">
                <a:latin typeface="Vollkorn" pitchFamily="2" charset="0"/>
                <a:ea typeface="Vollkorn" pitchFamily="2" charset="0"/>
              </a:rPr>
              <a:t>Egenkapital</a:t>
            </a:r>
          </a:p>
          <a:p>
            <a:pPr algn="l"/>
            <a:r>
              <a:rPr lang="nb-NO" sz="1600" b="0" i="0" u="none" strike="noStrike" baseline="0" dirty="0">
                <a:latin typeface="Vollkorn" pitchFamily="2" charset="0"/>
                <a:ea typeface="Vollkorn" pitchFamily="2" charset="0"/>
              </a:rPr>
              <a:t>Selskapskapital 				   </a:t>
            </a:r>
            <a:r>
              <a:rPr lang="nb-NO" sz="1600" b="1" i="0" u="none" strike="noStrike" baseline="0" dirty="0">
                <a:latin typeface="Vollkorn" pitchFamily="2" charset="0"/>
                <a:ea typeface="Vollkorn" pitchFamily="2" charset="0"/>
              </a:rPr>
              <a:t>5 		  </a:t>
            </a:r>
            <a:r>
              <a:rPr lang="nb-NO" sz="1600" b="0" i="0" u="none" strike="noStrike" baseline="0" dirty="0">
                <a:latin typeface="Vollkorn" pitchFamily="2" charset="0"/>
                <a:ea typeface="Vollkorn" pitchFamily="2" charset="0"/>
              </a:rPr>
              <a:t>500 000 		  500 000</a:t>
            </a:r>
          </a:p>
          <a:p>
            <a:pPr algn="l"/>
            <a:r>
              <a:rPr lang="nb-NO" sz="1600" b="0" i="0" u="none" strike="noStrike" baseline="0" dirty="0">
                <a:latin typeface="Vollkorn" pitchFamily="2" charset="0"/>
                <a:ea typeface="Vollkorn" pitchFamily="2" charset="0"/>
              </a:rPr>
              <a:t>Annen egenkapital 				   </a:t>
            </a:r>
            <a:r>
              <a:rPr lang="nb-NO" sz="1600" b="1" i="0" u="none" strike="noStrike" baseline="0" dirty="0">
                <a:latin typeface="Vollkorn" pitchFamily="2" charset="0"/>
                <a:ea typeface="Vollkorn" pitchFamily="2" charset="0"/>
              </a:rPr>
              <a:t>5 		   </a:t>
            </a:r>
            <a:r>
              <a:rPr lang="nb-NO" sz="1600" b="0" i="0" u="none" strike="noStrike" baseline="0" dirty="0">
                <a:latin typeface="Vollkorn" pitchFamily="2" charset="0"/>
                <a:ea typeface="Vollkorn" pitchFamily="2" charset="0"/>
              </a:rPr>
              <a:t>752 896 		   739 244</a:t>
            </a:r>
          </a:p>
          <a:p>
            <a:pPr algn="l"/>
            <a:r>
              <a:rPr lang="nb-NO" sz="1600" b="0" i="0" u="none" strike="noStrike" baseline="0" dirty="0">
                <a:latin typeface="Vollkorn" pitchFamily="2" charset="0"/>
                <a:ea typeface="Vollkorn" pitchFamily="2" charset="0"/>
              </a:rPr>
              <a:t>Sum egenkapital 						</a:t>
            </a:r>
            <a:r>
              <a:rPr lang="nb-NO" sz="1600" b="1" i="0" u="none" strike="noStrike" baseline="0" dirty="0">
                <a:latin typeface="Vollkorn" pitchFamily="2" charset="0"/>
                <a:ea typeface="Vollkorn" pitchFamily="2" charset="0"/>
              </a:rPr>
              <a:t>1 252 896 		1 239 244</a:t>
            </a:r>
          </a:p>
          <a:p>
            <a:pPr algn="l"/>
            <a:r>
              <a:rPr lang="nb-NO" sz="1600" b="1" i="0" u="none" strike="noStrike" baseline="0" dirty="0">
                <a:latin typeface="Vollkorn" pitchFamily="2" charset="0"/>
                <a:ea typeface="Vollkorn" pitchFamily="2" charset="0"/>
              </a:rPr>
              <a:t>Gjeld</a:t>
            </a:r>
          </a:p>
          <a:p>
            <a:pPr algn="l"/>
            <a:r>
              <a:rPr lang="nb-NO" sz="1600" b="1" i="0" u="none" strike="noStrike" baseline="0" dirty="0">
                <a:latin typeface="Vollkorn" pitchFamily="2" charset="0"/>
                <a:ea typeface="Vollkorn" pitchFamily="2" charset="0"/>
              </a:rPr>
              <a:t>Kortsiktig gjeld</a:t>
            </a:r>
          </a:p>
          <a:p>
            <a:pPr algn="l"/>
            <a:r>
              <a:rPr lang="nb-NO" sz="1600" b="0" i="0" u="none" strike="noStrike" baseline="0" dirty="0">
                <a:latin typeface="Vollkorn" pitchFamily="2" charset="0"/>
                <a:ea typeface="Vollkorn" pitchFamily="2" charset="0"/>
              </a:rPr>
              <a:t>Leverandørgjeld 						 257 549 		     44 592</a:t>
            </a:r>
          </a:p>
          <a:p>
            <a:pPr algn="l"/>
            <a:r>
              <a:rPr lang="nb-NO" sz="1600" b="0" i="0" u="none" strike="noStrike" baseline="0" dirty="0">
                <a:latin typeface="Vollkorn" pitchFamily="2" charset="0"/>
                <a:ea typeface="Vollkorn" pitchFamily="2" charset="0"/>
              </a:rPr>
              <a:t>Skyldig offentlige avgifter 					 153 167 		    132 714</a:t>
            </a:r>
          </a:p>
          <a:p>
            <a:pPr algn="l"/>
            <a:r>
              <a:rPr lang="nb-NO" sz="1600" b="0" i="0" u="none" strike="noStrike" baseline="0" dirty="0">
                <a:latin typeface="Vollkorn" pitchFamily="2" charset="0"/>
                <a:ea typeface="Vollkorn" pitchFamily="2" charset="0"/>
              </a:rPr>
              <a:t>Annen kortsiktig gjeld 			   </a:t>
            </a:r>
            <a:r>
              <a:rPr lang="nb-NO" sz="1600" b="1" i="0" u="none" strike="noStrike" baseline="0" dirty="0">
                <a:latin typeface="Vollkorn" pitchFamily="2" charset="0"/>
                <a:ea typeface="Vollkorn" pitchFamily="2" charset="0"/>
              </a:rPr>
              <a:t>4 		 </a:t>
            </a:r>
            <a:r>
              <a:rPr lang="nb-NO" sz="1600" b="0" i="0" u="none" strike="noStrike" baseline="0" dirty="0">
                <a:latin typeface="Vollkorn" pitchFamily="2" charset="0"/>
                <a:ea typeface="Vollkorn" pitchFamily="2" charset="0"/>
              </a:rPr>
              <a:t>949 367 		    177 548</a:t>
            </a:r>
          </a:p>
          <a:p>
            <a:pPr algn="l"/>
            <a:r>
              <a:rPr lang="nn-NO" sz="1600" b="0" i="0" u="none" strike="noStrike" baseline="0" dirty="0">
                <a:latin typeface="Vollkorn" pitchFamily="2" charset="0"/>
                <a:ea typeface="Vollkorn" pitchFamily="2" charset="0"/>
              </a:rPr>
              <a:t>Sum kortsiktig gjeld 					</a:t>
            </a:r>
            <a:r>
              <a:rPr lang="nn-NO" sz="1600" b="1" i="0" u="none" strike="noStrike" baseline="0" dirty="0">
                <a:latin typeface="Vollkorn" pitchFamily="2" charset="0"/>
                <a:ea typeface="Vollkorn" pitchFamily="2" charset="0"/>
              </a:rPr>
              <a:t>1 360 083		    354 854</a:t>
            </a:r>
          </a:p>
          <a:p>
            <a:pPr algn="l"/>
            <a:r>
              <a:rPr lang="nn-NO" sz="1600" b="0" i="0" u="none" strike="noStrike" baseline="0" dirty="0">
                <a:latin typeface="Vollkorn" pitchFamily="2" charset="0"/>
                <a:ea typeface="Vollkorn" pitchFamily="2" charset="0"/>
              </a:rPr>
              <a:t>Sum gjeld						  	</a:t>
            </a:r>
            <a:r>
              <a:rPr lang="nn-NO" sz="1600" b="1" i="0" u="none" strike="noStrike" baseline="0" dirty="0">
                <a:latin typeface="Vollkorn" pitchFamily="2" charset="0"/>
                <a:ea typeface="Vollkorn" pitchFamily="2" charset="0"/>
              </a:rPr>
              <a:t>1 360 083 		    354 854</a:t>
            </a:r>
          </a:p>
          <a:p>
            <a:pPr algn="l"/>
            <a:r>
              <a:rPr lang="nn-NO" sz="1600" b="0" i="0" u="none" strike="noStrike" baseline="0" dirty="0">
                <a:latin typeface="Vollkorn" pitchFamily="2" charset="0"/>
                <a:ea typeface="Vollkorn" pitchFamily="2" charset="0"/>
              </a:rPr>
              <a:t>Sum </a:t>
            </a:r>
            <a:r>
              <a:rPr lang="nn-NO" sz="1600" b="0" i="0" u="none" strike="noStrike" baseline="0" dirty="0" err="1">
                <a:latin typeface="Vollkorn" pitchFamily="2" charset="0"/>
                <a:ea typeface="Vollkorn" pitchFamily="2" charset="0"/>
              </a:rPr>
              <a:t>egenkapital</a:t>
            </a:r>
            <a:r>
              <a:rPr lang="nn-NO" sz="1600" b="0" i="0" u="none" strike="noStrike" baseline="0" dirty="0">
                <a:latin typeface="Vollkorn" pitchFamily="2" charset="0"/>
                <a:ea typeface="Vollkorn" pitchFamily="2" charset="0"/>
              </a:rPr>
              <a:t> og gjeld 					</a:t>
            </a:r>
            <a:r>
              <a:rPr lang="nn-NO" sz="1600" b="1" i="0" u="none" strike="noStrike" baseline="0" dirty="0">
                <a:latin typeface="Vollkorn" pitchFamily="2" charset="0"/>
                <a:ea typeface="Vollkorn" pitchFamily="2" charset="0"/>
              </a:rPr>
              <a:t>2 612 980 		1 594 098</a:t>
            </a:r>
          </a:p>
          <a:p>
            <a:pPr algn="l"/>
            <a:endParaRPr lang="nb-NO" sz="1600" b="0" i="0" u="none" strike="noStrike" baseline="0" dirty="0">
              <a:latin typeface="Vollkorn" pitchFamily="2" charset="0"/>
              <a:ea typeface="Vollkorn" pitchFamily="2" charset="0"/>
            </a:endParaRPr>
          </a:p>
          <a:p>
            <a:pPr lvl="8"/>
            <a:r>
              <a:rPr lang="nb-NO" sz="1600" b="0" i="0" u="none" strike="noStrike" baseline="0" dirty="0">
                <a:latin typeface="Vollkorn" pitchFamily="2" charset="0"/>
                <a:ea typeface="Vollkorn" pitchFamily="2" charset="0"/>
              </a:rPr>
              <a:t>Bærum, 10.02.2021</a:t>
            </a:r>
          </a:p>
          <a:p>
            <a:pPr lvl="8"/>
            <a:r>
              <a:rPr lang="nb-NO" sz="1600" b="0" i="0" u="none" strike="noStrike" baseline="0" dirty="0">
                <a:latin typeface="Vollkorn" pitchFamily="2" charset="0"/>
                <a:ea typeface="Vollkorn" pitchFamily="2" charset="0"/>
              </a:rPr>
              <a:t>Styret i Bærum Næringsråd</a:t>
            </a:r>
            <a:endParaRPr lang="nb-NO" sz="1600" dirty="0">
              <a:latin typeface="Vollkorn" pitchFamily="2" charset="0"/>
              <a:ea typeface="Vollkorn" pitchFamily="2" charset="0"/>
            </a:endParaRPr>
          </a:p>
        </p:txBody>
      </p:sp>
    </p:spTree>
    <p:extLst>
      <p:ext uri="{BB962C8B-B14F-4D97-AF65-F5344CB8AC3E}">
        <p14:creationId xmlns:p14="http://schemas.microsoft.com/office/powerpoint/2010/main" val="3548254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Chivo Black" panose="00000A00000000000000" pitchFamily="2" charset="0"/>
                <a:ea typeface="Vollkorn" pitchFamily="2" charset="0"/>
              </a:rPr>
              <a:t>4. Fastsettelse av regnskap  med resultatdisponering</a:t>
            </a:r>
            <a:endParaRPr lang="nb-NO" dirty="0"/>
          </a:p>
        </p:txBody>
      </p:sp>
      <p:sp>
        <p:nvSpPr>
          <p:cNvPr id="5" name="Undertittel 4">
            <a:extLst>
              <a:ext uri="{FF2B5EF4-FFF2-40B4-BE49-F238E27FC236}">
                <a16:creationId xmlns:a16="http://schemas.microsoft.com/office/drawing/2014/main" id="{11A25D3A-9EE2-415C-84B7-0E1EEFED3784}"/>
              </a:ext>
            </a:extLst>
          </p:cNvPr>
          <p:cNvSpPr>
            <a:spLocks noGrp="1"/>
          </p:cNvSpPr>
          <p:nvPr>
            <p:ph type="subTitle" idx="1"/>
          </p:nvPr>
        </p:nvSpPr>
        <p:spPr>
          <a:xfrm>
            <a:off x="2409075" y="1904884"/>
            <a:ext cx="5619102" cy="747251"/>
          </a:xfrm>
        </p:spPr>
        <p:txBody>
          <a:bodyPr/>
          <a:lstStyle/>
          <a:p>
            <a:r>
              <a:rPr lang="nb-NO" sz="2400" dirty="0">
                <a:latin typeface="Vollkorn" pitchFamily="2" charset="0"/>
                <a:ea typeface="Vollkorn" pitchFamily="2" charset="0"/>
              </a:rPr>
              <a:t>Godkjennelse av revisors godtgjørelse</a:t>
            </a:r>
            <a:endParaRPr lang="nb-NO" dirty="0">
              <a:latin typeface="Vollkorn" pitchFamily="2" charset="0"/>
              <a:ea typeface="Vollkorn" pitchFamily="2" charset="0"/>
            </a:endParaRPr>
          </a:p>
        </p:txBody>
      </p:sp>
      <p:sp>
        <p:nvSpPr>
          <p:cNvPr id="14" name="TekstSylinder 13">
            <a:extLst>
              <a:ext uri="{FF2B5EF4-FFF2-40B4-BE49-F238E27FC236}">
                <a16:creationId xmlns:a16="http://schemas.microsoft.com/office/drawing/2014/main" id="{B2858C39-F481-4223-9590-822B70FE6540}"/>
              </a:ext>
            </a:extLst>
          </p:cNvPr>
          <p:cNvSpPr txBox="1"/>
          <p:nvPr/>
        </p:nvSpPr>
        <p:spPr>
          <a:xfrm>
            <a:off x="807802" y="2915317"/>
            <a:ext cx="4108449" cy="1631216"/>
          </a:xfrm>
          <a:prstGeom prst="rect">
            <a:avLst/>
          </a:prstGeom>
          <a:noFill/>
        </p:spPr>
        <p:txBody>
          <a:bodyPr wrap="square">
            <a:spAutoFit/>
          </a:bodyPr>
          <a:lstStyle/>
          <a:p>
            <a:r>
              <a:rPr lang="nb-NO" sz="2000" dirty="0">
                <a:latin typeface="Vollkorn" pitchFamily="2" charset="0"/>
                <a:ea typeface="Vollkorn" pitchFamily="2" charset="0"/>
              </a:rPr>
              <a:t>Revisjonsberetning er sendt ut til medlemmene – intet spesielt å kommentere.</a:t>
            </a:r>
          </a:p>
          <a:p>
            <a:endParaRPr lang="nb-NO" sz="2000" dirty="0">
              <a:latin typeface="Vollkorn" pitchFamily="2" charset="0"/>
              <a:ea typeface="Vollkorn" pitchFamily="2" charset="0"/>
            </a:endParaRPr>
          </a:p>
          <a:p>
            <a:r>
              <a:rPr lang="nb-NO" sz="2000" dirty="0">
                <a:latin typeface="Vollkorn" pitchFamily="2" charset="0"/>
                <a:ea typeface="Vollkorn" pitchFamily="2" charset="0"/>
              </a:rPr>
              <a:t>Kr 17.900 kostnadsført for 2020</a:t>
            </a:r>
          </a:p>
        </p:txBody>
      </p:sp>
      <p:sp>
        <p:nvSpPr>
          <p:cNvPr id="16" name="TekstSylinder 15">
            <a:extLst>
              <a:ext uri="{FF2B5EF4-FFF2-40B4-BE49-F238E27FC236}">
                <a16:creationId xmlns:a16="http://schemas.microsoft.com/office/drawing/2014/main" id="{E91C1554-9F3F-44B8-9F7B-E9D86B84C4FE}"/>
              </a:ext>
            </a:extLst>
          </p:cNvPr>
          <p:cNvSpPr txBox="1"/>
          <p:nvPr/>
        </p:nvSpPr>
        <p:spPr>
          <a:xfrm>
            <a:off x="807802" y="4864849"/>
            <a:ext cx="9336056" cy="1631216"/>
          </a:xfrm>
          <a:prstGeom prst="rect">
            <a:avLst/>
          </a:prstGeom>
          <a:noFill/>
        </p:spPr>
        <p:txBody>
          <a:bodyPr wrap="square">
            <a:spAutoFit/>
          </a:bodyPr>
          <a:lstStyle/>
          <a:p>
            <a:r>
              <a:rPr lang="nb-NO" sz="2000" dirty="0">
                <a:solidFill>
                  <a:srgbClr val="F48120"/>
                </a:solidFill>
                <a:latin typeface="Vollkorn" pitchFamily="2" charset="0"/>
                <a:ea typeface="Vollkorn" pitchFamily="2" charset="0"/>
              </a:rPr>
              <a:t>Forslag til vedtak:</a:t>
            </a:r>
          </a:p>
          <a:p>
            <a:r>
              <a:rPr lang="nb-NO" sz="2000" dirty="0">
                <a:solidFill>
                  <a:srgbClr val="F48120"/>
                </a:solidFill>
                <a:latin typeface="Vollkorn" pitchFamily="2" charset="0"/>
                <a:ea typeface="Vollkorn" pitchFamily="2" charset="0"/>
              </a:rPr>
              <a:t>Årsmøtet godkjenner </a:t>
            </a:r>
          </a:p>
          <a:p>
            <a:pPr marL="342900" indent="-342900">
              <a:buAutoNum type="arabicPeriod"/>
            </a:pPr>
            <a:r>
              <a:rPr lang="nb-NO" sz="2000" dirty="0">
                <a:solidFill>
                  <a:srgbClr val="F48120"/>
                </a:solidFill>
                <a:latin typeface="Vollkorn" pitchFamily="2" charset="0"/>
                <a:ea typeface="Vollkorn" pitchFamily="2" charset="0"/>
              </a:rPr>
              <a:t>Årsrapport</a:t>
            </a:r>
          </a:p>
          <a:p>
            <a:pPr marL="342900" indent="-342900">
              <a:buAutoNum type="arabicPeriod"/>
            </a:pPr>
            <a:r>
              <a:rPr lang="nb-NO" sz="2000" dirty="0">
                <a:solidFill>
                  <a:srgbClr val="F48120"/>
                </a:solidFill>
                <a:latin typeface="Vollkorn" pitchFamily="2" charset="0"/>
                <a:ea typeface="Vollkorn" pitchFamily="2" charset="0"/>
              </a:rPr>
              <a:t>Regnskap og balanse</a:t>
            </a:r>
          </a:p>
          <a:p>
            <a:pPr marL="342900" indent="-342900">
              <a:buAutoNum type="arabicPeriod"/>
            </a:pPr>
            <a:r>
              <a:rPr lang="nb-NO" sz="2000" dirty="0">
                <a:solidFill>
                  <a:srgbClr val="F48120"/>
                </a:solidFill>
                <a:latin typeface="Vollkorn" pitchFamily="2" charset="0"/>
                <a:ea typeface="Vollkorn" pitchFamily="2" charset="0"/>
              </a:rPr>
              <a:t>Kostnadsført beløp til revisor</a:t>
            </a:r>
          </a:p>
        </p:txBody>
      </p:sp>
      <p:sp>
        <p:nvSpPr>
          <p:cNvPr id="7" name="TekstSylinder 6">
            <a:extLst>
              <a:ext uri="{FF2B5EF4-FFF2-40B4-BE49-F238E27FC236}">
                <a16:creationId xmlns:a16="http://schemas.microsoft.com/office/drawing/2014/main" id="{2E0DD3DF-00C8-4D3C-9EC4-1DDB1E0F0A35}"/>
              </a:ext>
            </a:extLst>
          </p:cNvPr>
          <p:cNvSpPr txBox="1"/>
          <p:nvPr/>
        </p:nvSpPr>
        <p:spPr>
          <a:xfrm>
            <a:off x="5546220" y="3127761"/>
            <a:ext cx="3599915" cy="2800767"/>
          </a:xfrm>
          <a:prstGeom prst="rect">
            <a:avLst/>
          </a:prstGeom>
          <a:noFill/>
        </p:spPr>
        <p:txBody>
          <a:bodyPr wrap="square">
            <a:spAutoFit/>
          </a:bodyPr>
          <a:lstStyle/>
          <a:p>
            <a:r>
              <a:rPr lang="nb-NO" sz="1600" dirty="0">
                <a:solidFill>
                  <a:schemeClr val="bg1"/>
                </a:solidFill>
                <a:latin typeface="Vollkorn" pitchFamily="2" charset="0"/>
                <a:ea typeface="Vollkorn" pitchFamily="2" charset="0"/>
              </a:rPr>
              <a:t>Konklusjon i revisjonsberetning:</a:t>
            </a:r>
          </a:p>
          <a:p>
            <a:endParaRPr lang="nb-NO" sz="1600" dirty="0">
              <a:solidFill>
                <a:schemeClr val="bg1"/>
              </a:solidFill>
              <a:latin typeface="Vollkorn" pitchFamily="2" charset="0"/>
              <a:ea typeface="Vollkorn" pitchFamily="2" charset="0"/>
            </a:endParaRPr>
          </a:p>
          <a:p>
            <a:r>
              <a:rPr lang="nb-NO" sz="1600" dirty="0">
                <a:solidFill>
                  <a:schemeClr val="bg1"/>
                </a:solidFill>
                <a:latin typeface="Vollkorn" pitchFamily="2" charset="0"/>
                <a:ea typeface="Vollkorn" pitchFamily="2" charset="0"/>
              </a:rPr>
              <a:t>Basert på vår revisjon av årsregnskapet som beskrevet ovenfor…mener vi at ledelsen har oppfylt sin plikt til å sørge for ordentlig og oversiktlig registrering og dokumentasjon av selskapets regnskapsopplysninger i samsvar med lov og god bokføringsskikk i Norge.</a:t>
            </a:r>
          </a:p>
        </p:txBody>
      </p:sp>
    </p:spTree>
    <p:extLst>
      <p:ext uri="{BB962C8B-B14F-4D97-AF65-F5344CB8AC3E}">
        <p14:creationId xmlns:p14="http://schemas.microsoft.com/office/powerpoint/2010/main" val="3642001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31FFEE-FF7D-4F9C-BCAE-32C267C699A5}"/>
              </a:ext>
            </a:extLst>
          </p:cNvPr>
          <p:cNvSpPr>
            <a:spLocks noGrp="1"/>
          </p:cNvSpPr>
          <p:nvPr>
            <p:ph type="title"/>
          </p:nvPr>
        </p:nvSpPr>
        <p:spPr>
          <a:xfrm>
            <a:off x="508417" y="567858"/>
            <a:ext cx="9205209" cy="949855"/>
          </a:xfrm>
        </p:spPr>
        <p:txBody>
          <a:bodyPr/>
          <a:lstStyle/>
          <a:p>
            <a:pPr algn="l"/>
            <a:r>
              <a:rPr lang="nb-NO" dirty="0"/>
              <a:t>5. Valg</a:t>
            </a:r>
          </a:p>
        </p:txBody>
      </p:sp>
      <p:sp>
        <p:nvSpPr>
          <p:cNvPr id="12" name="TekstSylinder 11">
            <a:extLst>
              <a:ext uri="{FF2B5EF4-FFF2-40B4-BE49-F238E27FC236}">
                <a16:creationId xmlns:a16="http://schemas.microsoft.com/office/drawing/2014/main" id="{CE0B47FE-9B01-4F6B-B1C7-ADD65C837B13}"/>
              </a:ext>
            </a:extLst>
          </p:cNvPr>
          <p:cNvSpPr txBox="1"/>
          <p:nvPr/>
        </p:nvSpPr>
        <p:spPr>
          <a:xfrm>
            <a:off x="807801" y="2915317"/>
            <a:ext cx="8336199" cy="2031325"/>
          </a:xfrm>
          <a:prstGeom prst="rect">
            <a:avLst/>
          </a:prstGeom>
          <a:noFill/>
        </p:spPr>
        <p:txBody>
          <a:bodyPr wrap="square">
            <a:spAutoFit/>
          </a:bodyPr>
          <a:lstStyle/>
          <a:p>
            <a:endParaRPr lang="nb-NO" sz="1800" dirty="0">
              <a:latin typeface="Vollkorn" pitchFamily="2" charset="0"/>
              <a:ea typeface="Vollkorn" pitchFamily="2" charset="0"/>
            </a:endParaRPr>
          </a:p>
          <a:p>
            <a:r>
              <a:rPr lang="nb-NO" sz="1800" dirty="0">
                <a:latin typeface="Vollkorn" pitchFamily="2" charset="0"/>
                <a:ea typeface="Vollkorn" pitchFamily="2" charset="0"/>
              </a:rPr>
              <a:t>Valg av styre- og rådsmedlemmer samt      </a:t>
            </a:r>
          </a:p>
          <a:p>
            <a:r>
              <a:rPr lang="nb-NO" sz="1800" dirty="0">
                <a:latin typeface="Vollkorn" pitchFamily="2" charset="0"/>
                <a:ea typeface="Vollkorn" pitchFamily="2" charset="0"/>
              </a:rPr>
              <a:t>valgkomité for 2021  i henhold til vedtektene</a:t>
            </a:r>
          </a:p>
          <a:p>
            <a:br>
              <a:rPr lang="nb-NO" sz="1800" dirty="0">
                <a:latin typeface="Vollkorn" pitchFamily="2" charset="0"/>
                <a:ea typeface="Vollkorn" pitchFamily="2" charset="0"/>
              </a:rPr>
            </a:br>
            <a:r>
              <a:rPr lang="nb-NO" sz="1800" dirty="0">
                <a:latin typeface="Vollkorn" pitchFamily="2" charset="0"/>
                <a:ea typeface="Vollkorn" pitchFamily="2" charset="0"/>
              </a:rPr>
              <a:t>Valg av revisor</a:t>
            </a:r>
          </a:p>
          <a:p>
            <a:endParaRPr lang="nb-NO" sz="1800" dirty="0">
              <a:latin typeface="Vollkorn" pitchFamily="2" charset="0"/>
              <a:ea typeface="Vollkorn" pitchFamily="2" charset="0"/>
            </a:endParaRPr>
          </a:p>
          <a:p>
            <a:r>
              <a:rPr lang="nb-NO" sz="1800" dirty="0">
                <a:latin typeface="Vollkorn" pitchFamily="2" charset="0"/>
                <a:ea typeface="Vollkorn" pitchFamily="2" charset="0"/>
              </a:rPr>
              <a:t>v/Calle Andersen, leder av valgkomiteen</a:t>
            </a:r>
            <a:endParaRPr lang="nb-NO" dirty="0">
              <a:latin typeface="Vollkorn" pitchFamily="2" charset="0"/>
              <a:ea typeface="Vollkorn" pitchFamily="2" charset="0"/>
            </a:endParaRPr>
          </a:p>
        </p:txBody>
      </p:sp>
      <p:sp>
        <p:nvSpPr>
          <p:cNvPr id="14" name="TekstSylinder 13">
            <a:extLst>
              <a:ext uri="{FF2B5EF4-FFF2-40B4-BE49-F238E27FC236}">
                <a16:creationId xmlns:a16="http://schemas.microsoft.com/office/drawing/2014/main" id="{C54A6052-3D13-4221-93BF-3AAE114D045D}"/>
              </a:ext>
            </a:extLst>
          </p:cNvPr>
          <p:cNvSpPr txBox="1"/>
          <p:nvPr/>
        </p:nvSpPr>
        <p:spPr>
          <a:xfrm>
            <a:off x="5584722" y="1170039"/>
            <a:ext cx="4621161" cy="1477328"/>
          </a:xfrm>
          <a:prstGeom prst="rect">
            <a:avLst/>
          </a:prstGeom>
          <a:noFill/>
        </p:spPr>
        <p:txBody>
          <a:bodyPr wrap="square">
            <a:spAutoFit/>
          </a:bodyPr>
          <a:lstStyle/>
          <a:p>
            <a:pPr marL="914400" lvl="2" indent="0">
              <a:buNone/>
            </a:pPr>
            <a:r>
              <a:rPr lang="nb-NO" dirty="0">
                <a:latin typeface="Vollkorn" pitchFamily="2" charset="0"/>
                <a:ea typeface="Vollkorn" pitchFamily="2" charset="0"/>
              </a:rPr>
              <a:t>Valgkomiteen i 2020 har bestått av </a:t>
            </a:r>
          </a:p>
          <a:p>
            <a:pPr marL="914400" lvl="2" indent="0">
              <a:buNone/>
            </a:pPr>
            <a:endParaRPr lang="nb-NO" dirty="0">
              <a:latin typeface="Vollkorn" pitchFamily="2" charset="0"/>
              <a:ea typeface="Vollkorn" pitchFamily="2" charset="0"/>
            </a:endParaRPr>
          </a:p>
          <a:p>
            <a:pPr marL="914400" lvl="2" indent="0">
              <a:buNone/>
            </a:pPr>
            <a:r>
              <a:rPr lang="nb-NO" dirty="0">
                <a:latin typeface="Vollkorn" pitchFamily="2" charset="0"/>
                <a:ea typeface="Vollkorn" pitchFamily="2" charset="0"/>
              </a:rPr>
              <a:t>Calle Andersen </a:t>
            </a:r>
          </a:p>
          <a:p>
            <a:pPr marL="914400" lvl="2" indent="0">
              <a:buNone/>
            </a:pPr>
            <a:r>
              <a:rPr lang="nb-NO" dirty="0">
                <a:latin typeface="Vollkorn" pitchFamily="2" charset="0"/>
                <a:ea typeface="Vollkorn" pitchFamily="2" charset="0"/>
              </a:rPr>
              <a:t>Tone Strand Molle</a:t>
            </a:r>
          </a:p>
          <a:p>
            <a:pPr marL="914400" lvl="2" indent="0">
              <a:buNone/>
            </a:pPr>
            <a:r>
              <a:rPr lang="nb-NO" dirty="0">
                <a:latin typeface="Vollkorn" pitchFamily="2" charset="0"/>
                <a:ea typeface="Vollkorn" pitchFamily="2" charset="0"/>
              </a:rPr>
              <a:t>Finn </a:t>
            </a:r>
            <a:r>
              <a:rPr lang="nb-NO" dirty="0" err="1">
                <a:latin typeface="Vollkorn" pitchFamily="2" charset="0"/>
                <a:ea typeface="Vollkorn" pitchFamily="2" charset="0"/>
              </a:rPr>
              <a:t>Gomnæs</a:t>
            </a:r>
            <a:endParaRPr lang="nb-NO" dirty="0">
              <a:latin typeface="Vollkorn" pitchFamily="2" charset="0"/>
              <a:ea typeface="Vollkorn" pitchFamily="2" charset="0"/>
            </a:endParaRPr>
          </a:p>
        </p:txBody>
      </p:sp>
      <p:pic>
        <p:nvPicPr>
          <p:cNvPr id="15" name="Bilde 14">
            <a:extLst>
              <a:ext uri="{FF2B5EF4-FFF2-40B4-BE49-F238E27FC236}">
                <a16:creationId xmlns:a16="http://schemas.microsoft.com/office/drawing/2014/main" id="{8E87212E-FCDA-4856-8C2B-69DDC4B48794}"/>
              </a:ext>
            </a:extLst>
          </p:cNvPr>
          <p:cNvPicPr>
            <a:picLocks noChangeAspect="1"/>
          </p:cNvPicPr>
          <p:nvPr/>
        </p:nvPicPr>
        <p:blipFill>
          <a:blip r:embed="rId2"/>
          <a:stretch>
            <a:fillRect/>
          </a:stretch>
        </p:blipFill>
        <p:spPr>
          <a:xfrm>
            <a:off x="6382244" y="2915317"/>
            <a:ext cx="5346531" cy="3008759"/>
          </a:xfrm>
          <a:prstGeom prst="rect">
            <a:avLst/>
          </a:prstGeom>
        </p:spPr>
      </p:pic>
    </p:spTree>
    <p:extLst>
      <p:ext uri="{BB962C8B-B14F-4D97-AF65-F5344CB8AC3E}">
        <p14:creationId xmlns:p14="http://schemas.microsoft.com/office/powerpoint/2010/main" val="3571380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B99623-0539-4C8B-97ED-1A5130400802}"/>
              </a:ext>
            </a:extLst>
          </p:cNvPr>
          <p:cNvSpPr>
            <a:spLocks noGrp="1"/>
          </p:cNvSpPr>
          <p:nvPr>
            <p:ph type="title"/>
          </p:nvPr>
        </p:nvSpPr>
        <p:spPr/>
        <p:txBody>
          <a:bodyPr/>
          <a:lstStyle/>
          <a:p>
            <a:pPr algn="ctr"/>
            <a:r>
              <a:rPr lang="nb-NO" dirty="0">
                <a:latin typeface="Vollkorn" pitchFamily="2" charset="0"/>
                <a:ea typeface="Vollkorn" pitchFamily="2" charset="0"/>
              </a:rPr>
              <a:t>Styret 2020</a:t>
            </a:r>
          </a:p>
        </p:txBody>
      </p:sp>
      <p:sp>
        <p:nvSpPr>
          <p:cNvPr id="3" name="Plassholder for innhold 2">
            <a:extLst>
              <a:ext uri="{FF2B5EF4-FFF2-40B4-BE49-F238E27FC236}">
                <a16:creationId xmlns:a16="http://schemas.microsoft.com/office/drawing/2014/main" id="{6F2AB884-6389-4FF8-B493-C0351127A87E}"/>
              </a:ext>
            </a:extLst>
          </p:cNvPr>
          <p:cNvSpPr>
            <a:spLocks noGrp="1"/>
          </p:cNvSpPr>
          <p:nvPr>
            <p:ph sz="quarter" idx="10"/>
          </p:nvPr>
        </p:nvSpPr>
        <p:spPr/>
        <p:txBody>
          <a:bodyPr/>
          <a:lstStyle/>
          <a:p>
            <a:pPr marL="0" indent="0">
              <a:buNone/>
            </a:pPr>
            <a:endParaRPr lang="nb-NO" sz="2000" dirty="0">
              <a:latin typeface="Vollkorn" pitchFamily="2" charset="0"/>
              <a:ea typeface="Vollkorn" pitchFamily="2" charset="0"/>
            </a:endParaRPr>
          </a:p>
          <a:p>
            <a:pPr marL="0" indent="0">
              <a:buNone/>
            </a:pPr>
            <a:endParaRPr lang="nb-NO" sz="2000" dirty="0">
              <a:latin typeface="Vollkorn" pitchFamily="2" charset="0"/>
              <a:ea typeface="Vollkorn" pitchFamily="2" charset="0"/>
            </a:endParaRPr>
          </a:p>
          <a:p>
            <a:pPr marL="0" indent="0">
              <a:buNone/>
            </a:pPr>
            <a:r>
              <a:rPr lang="nb-NO" sz="2000" dirty="0">
                <a:latin typeface="Vollkorn" pitchFamily="2" charset="0"/>
                <a:ea typeface="Vollkorn" pitchFamily="2" charset="0"/>
              </a:rPr>
              <a:t>Leder: 		Einar Schultz, HIU</a:t>
            </a:r>
          </a:p>
          <a:p>
            <a:pPr marL="0" indent="0">
              <a:buNone/>
            </a:pPr>
            <a:r>
              <a:rPr lang="nb-NO" sz="2000" dirty="0">
                <a:latin typeface="Vollkorn" pitchFamily="2" charset="0"/>
                <a:ea typeface="Vollkorn" pitchFamily="2" charset="0"/>
              </a:rPr>
              <a:t>Nestleder: 	Ann-Margreth </a:t>
            </a:r>
            <a:r>
              <a:rPr lang="nb-NO" sz="2000" dirty="0" err="1">
                <a:latin typeface="Vollkorn" pitchFamily="2" charset="0"/>
                <a:ea typeface="Vollkorn" pitchFamily="2" charset="0"/>
              </a:rPr>
              <a:t>Renstrøm</a:t>
            </a:r>
            <a:r>
              <a:rPr lang="nb-NO" sz="2000" dirty="0">
                <a:latin typeface="Vollkorn" pitchFamily="2" charset="0"/>
                <a:ea typeface="Vollkorn" pitchFamily="2" charset="0"/>
              </a:rPr>
              <a:t>, DNB</a:t>
            </a:r>
          </a:p>
          <a:p>
            <a:pPr marL="0" indent="0">
              <a:buNone/>
            </a:pPr>
            <a:r>
              <a:rPr lang="nb-NO" sz="2000" dirty="0">
                <a:latin typeface="Vollkorn" pitchFamily="2" charset="0"/>
                <a:ea typeface="Vollkorn" pitchFamily="2" charset="0"/>
              </a:rPr>
              <a:t>Styremedlem: 	Gaute Markussen, Franzefoss</a:t>
            </a:r>
          </a:p>
          <a:p>
            <a:pPr marL="0" indent="0">
              <a:buNone/>
            </a:pPr>
            <a:r>
              <a:rPr lang="nb-NO" sz="2000" dirty="0">
                <a:latin typeface="Vollkorn" pitchFamily="2" charset="0"/>
                <a:ea typeface="Vollkorn" pitchFamily="2" charset="0"/>
              </a:rPr>
              <a:t>Styremedlem: 	Morten Guriby, Elektroentreprenør Guriby</a:t>
            </a:r>
          </a:p>
          <a:p>
            <a:pPr marL="0" indent="0">
              <a:buNone/>
            </a:pPr>
            <a:r>
              <a:rPr lang="nb-NO" sz="2000" dirty="0">
                <a:latin typeface="Vollkorn" pitchFamily="2" charset="0"/>
                <a:ea typeface="Vollkorn" pitchFamily="2" charset="0"/>
              </a:rPr>
              <a:t>Styremedlem: 	Kate Holm, Norconsult	</a:t>
            </a:r>
          </a:p>
          <a:p>
            <a:pPr marL="0" indent="0">
              <a:buNone/>
            </a:pPr>
            <a:r>
              <a:rPr lang="nb-NO" sz="2000" dirty="0">
                <a:latin typeface="Vollkorn" pitchFamily="2" charset="0"/>
                <a:ea typeface="Vollkorn" pitchFamily="2" charset="0"/>
              </a:rPr>
              <a:t>Styremedlem: 	Tina Eines, Haakon Ellingsen</a:t>
            </a:r>
          </a:p>
          <a:p>
            <a:pPr marL="0" indent="0">
              <a:buNone/>
            </a:pPr>
            <a:r>
              <a:rPr lang="nb-NO" sz="2000" dirty="0">
                <a:latin typeface="Vollkorn" pitchFamily="2" charset="0"/>
                <a:ea typeface="Vollkorn" pitchFamily="2" charset="0"/>
              </a:rPr>
              <a:t>Styremedlem: 	Vibecke Hverven, </a:t>
            </a:r>
            <a:r>
              <a:rPr lang="nb-NO" sz="2000" dirty="0" err="1">
                <a:latin typeface="Vollkorn" pitchFamily="2" charset="0"/>
                <a:ea typeface="Vollkorn" pitchFamily="2" charset="0"/>
              </a:rPr>
              <a:t>Considium</a:t>
            </a:r>
            <a:endParaRPr lang="nb-NO" sz="2000" dirty="0">
              <a:latin typeface="Vollkorn" pitchFamily="2" charset="0"/>
              <a:ea typeface="Vollkorn" pitchFamily="2" charset="0"/>
            </a:endParaRPr>
          </a:p>
        </p:txBody>
      </p:sp>
    </p:spTree>
    <p:extLst>
      <p:ext uri="{BB962C8B-B14F-4D97-AF65-F5344CB8AC3E}">
        <p14:creationId xmlns:p14="http://schemas.microsoft.com/office/powerpoint/2010/main" val="814607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3D306C-2A2D-4C58-BA5F-BA1CBF760651}"/>
              </a:ext>
            </a:extLst>
          </p:cNvPr>
          <p:cNvSpPr>
            <a:spLocks noGrp="1"/>
          </p:cNvSpPr>
          <p:nvPr>
            <p:ph type="title"/>
          </p:nvPr>
        </p:nvSpPr>
        <p:spPr/>
        <p:txBody>
          <a:bodyPr/>
          <a:lstStyle/>
          <a:p>
            <a:pPr algn="ctr"/>
            <a:r>
              <a:rPr lang="nb-NO" dirty="0">
                <a:latin typeface="Vollkorn" pitchFamily="2" charset="0"/>
                <a:ea typeface="Vollkorn" pitchFamily="2" charset="0"/>
              </a:rPr>
              <a:t>	Rådet 2020</a:t>
            </a:r>
          </a:p>
        </p:txBody>
      </p:sp>
      <p:sp>
        <p:nvSpPr>
          <p:cNvPr id="3" name="Plassholder for innhold 2">
            <a:extLst>
              <a:ext uri="{FF2B5EF4-FFF2-40B4-BE49-F238E27FC236}">
                <a16:creationId xmlns:a16="http://schemas.microsoft.com/office/drawing/2014/main" id="{4401642E-BA2E-407B-A27F-52194E349E77}"/>
              </a:ext>
            </a:extLst>
          </p:cNvPr>
          <p:cNvSpPr>
            <a:spLocks noGrp="1"/>
          </p:cNvSpPr>
          <p:nvPr>
            <p:ph sz="quarter" idx="10"/>
          </p:nvPr>
        </p:nvSpPr>
        <p:spPr>
          <a:xfrm>
            <a:off x="508000" y="1604390"/>
            <a:ext cx="9766710" cy="4525962"/>
          </a:xfrm>
        </p:spPr>
        <p:txBody>
          <a:bodyPr/>
          <a:lstStyle/>
          <a:p>
            <a:r>
              <a:rPr lang="nb-NO" sz="1600" dirty="0">
                <a:latin typeface="Vollkorn" pitchFamily="2" charset="0"/>
                <a:ea typeface="Vollkorn" pitchFamily="2" charset="0"/>
              </a:rPr>
              <a:t>Ordfører:				Øyvind Mork, </a:t>
            </a:r>
            <a:r>
              <a:rPr lang="nb-NO" sz="1600" dirty="0" err="1">
                <a:latin typeface="Vollkorn" pitchFamily="2" charset="0"/>
                <a:ea typeface="Vollkorn" pitchFamily="2" charset="0"/>
              </a:rPr>
              <a:t>Asplan</a:t>
            </a:r>
            <a:r>
              <a:rPr lang="nb-NO" sz="1600" dirty="0">
                <a:latin typeface="Vollkorn" pitchFamily="2" charset="0"/>
                <a:ea typeface="Vollkorn" pitchFamily="2" charset="0"/>
              </a:rPr>
              <a:t> </a:t>
            </a:r>
            <a:r>
              <a:rPr lang="nb-NO" sz="1600" dirty="0" err="1">
                <a:latin typeface="Vollkorn" pitchFamily="2" charset="0"/>
                <a:ea typeface="Vollkorn" pitchFamily="2" charset="0"/>
              </a:rPr>
              <a:t>Viak</a:t>
            </a:r>
            <a:endParaRPr lang="nb-NO" sz="1600" dirty="0">
              <a:latin typeface="Vollkorn" pitchFamily="2" charset="0"/>
              <a:ea typeface="Vollkorn" pitchFamily="2" charset="0"/>
            </a:endParaRPr>
          </a:p>
          <a:p>
            <a:r>
              <a:rPr lang="nb-NO" sz="1600" dirty="0">
                <a:latin typeface="Vollkorn" pitchFamily="2" charset="0"/>
                <a:ea typeface="Vollkorn" pitchFamily="2" charset="0"/>
              </a:rPr>
              <a:t>Nestleder:				Sven Krohn, Advokatfirma Frøysaa &amp;Bjørkgård</a:t>
            </a:r>
          </a:p>
          <a:p>
            <a:r>
              <a:rPr lang="nb-NO" sz="1600" dirty="0">
                <a:latin typeface="Vollkorn" pitchFamily="2" charset="0"/>
                <a:ea typeface="Vollkorn" pitchFamily="2" charset="0"/>
              </a:rPr>
              <a:t>Rådsrepresentant	:			Bente Holt Håkonsen, Holt Eiendom</a:t>
            </a:r>
          </a:p>
          <a:p>
            <a:r>
              <a:rPr lang="nb-NO" sz="1600" dirty="0">
                <a:latin typeface="Vollkorn" pitchFamily="2" charset="0"/>
                <a:ea typeface="Vollkorn" pitchFamily="2" charset="0"/>
              </a:rPr>
              <a:t>Rådsrepresentant: 			Anders- Kristian </a:t>
            </a:r>
            <a:r>
              <a:rPr lang="nb-NO" sz="1600" dirty="0" err="1">
                <a:latin typeface="Vollkorn" pitchFamily="2" charset="0"/>
                <a:ea typeface="Vollkorn" pitchFamily="2" charset="0"/>
              </a:rPr>
              <a:t>Oswald</a:t>
            </a:r>
            <a:r>
              <a:rPr lang="nb-NO" sz="1600" dirty="0">
                <a:latin typeface="Vollkorn" pitchFamily="2" charset="0"/>
                <a:ea typeface="Vollkorn" pitchFamily="2" charset="0"/>
              </a:rPr>
              <a:t>,  Telenor Eiendom</a:t>
            </a:r>
          </a:p>
          <a:p>
            <a:r>
              <a:rPr lang="nb-NO" sz="1600" dirty="0">
                <a:latin typeface="Vollkorn" pitchFamily="2" charset="0"/>
                <a:ea typeface="Vollkorn" pitchFamily="2" charset="0"/>
              </a:rPr>
              <a:t>Rådsrepresentant: 			Kathrine Ingerø, Sandvika Storsenter/Thon eiendom</a:t>
            </a:r>
          </a:p>
          <a:p>
            <a:r>
              <a:rPr lang="nb-NO" sz="1600" dirty="0">
                <a:latin typeface="Vollkorn" pitchFamily="2" charset="0"/>
                <a:ea typeface="Vollkorn" pitchFamily="2" charset="0"/>
              </a:rPr>
              <a:t>Rådsrepresentant: 			Dag Henning Kleven, </a:t>
            </a:r>
            <a:r>
              <a:rPr lang="nb-NO" sz="1600" dirty="0" err="1">
                <a:latin typeface="Vollkorn" pitchFamily="2" charset="0"/>
                <a:ea typeface="Vollkorn" pitchFamily="2" charset="0"/>
              </a:rPr>
              <a:t>Azets</a:t>
            </a:r>
            <a:endParaRPr lang="nb-NO" sz="1600" dirty="0">
              <a:latin typeface="Vollkorn" pitchFamily="2" charset="0"/>
              <a:ea typeface="Vollkorn" pitchFamily="2" charset="0"/>
            </a:endParaRPr>
          </a:p>
          <a:p>
            <a:r>
              <a:rPr lang="nb-NO" sz="1600" dirty="0">
                <a:latin typeface="Vollkorn" pitchFamily="2" charset="0"/>
                <a:ea typeface="Vollkorn" pitchFamily="2" charset="0"/>
              </a:rPr>
              <a:t>Rådsrepresentant: 			Trond Gabrielsen, </a:t>
            </a:r>
            <a:r>
              <a:rPr lang="nb-NO" sz="1600" dirty="0" err="1">
                <a:latin typeface="Vollkorn" pitchFamily="2" charset="0"/>
                <a:ea typeface="Vollkorn" pitchFamily="2" charset="0"/>
              </a:rPr>
              <a:t>Arba</a:t>
            </a:r>
            <a:endParaRPr lang="nb-NO" sz="1600" dirty="0">
              <a:latin typeface="Vollkorn" pitchFamily="2" charset="0"/>
              <a:ea typeface="Vollkorn" pitchFamily="2" charset="0"/>
            </a:endParaRPr>
          </a:p>
          <a:p>
            <a:r>
              <a:rPr lang="nb-NO" sz="1600" dirty="0">
                <a:latin typeface="Vollkorn" pitchFamily="2" charset="0"/>
                <a:ea typeface="Vollkorn" pitchFamily="2" charset="0"/>
              </a:rPr>
              <a:t>Rådsrepresentant: 			Wenche Løvland, Coop Vestviken</a:t>
            </a:r>
          </a:p>
          <a:p>
            <a:r>
              <a:rPr lang="nb-NO" sz="1600" dirty="0">
                <a:latin typeface="Vollkorn" pitchFamily="2" charset="0"/>
                <a:ea typeface="Vollkorn" pitchFamily="2" charset="0"/>
              </a:rPr>
              <a:t>Rådsrepresentant: 			Preben Strøm, Energy Valley</a:t>
            </a:r>
          </a:p>
          <a:p>
            <a:r>
              <a:rPr lang="nb-NO" sz="1600" dirty="0">
                <a:latin typeface="Vollkorn" pitchFamily="2" charset="0"/>
                <a:ea typeface="Vollkorn" pitchFamily="2" charset="0"/>
              </a:rPr>
              <a:t>Rådsrepresentant: 			Kristine Andenæs, Andenæs Eiendom</a:t>
            </a:r>
          </a:p>
          <a:p>
            <a:r>
              <a:rPr lang="nb-NO" sz="1600" dirty="0">
                <a:latin typeface="Vollkorn" pitchFamily="2" charset="0"/>
                <a:ea typeface="Vollkorn" pitchFamily="2" charset="0"/>
              </a:rPr>
              <a:t>Rådsrepresentant: 			Randi Eriksen, Petite Frisørene</a:t>
            </a:r>
          </a:p>
          <a:p>
            <a:r>
              <a:rPr lang="nb-NO" sz="1600" dirty="0">
                <a:latin typeface="Vollkorn" pitchFamily="2" charset="0"/>
                <a:ea typeface="Vollkorn" pitchFamily="2" charset="0"/>
              </a:rPr>
              <a:t>Rådsrepresentant: 			Arild Pedersen, Nordea</a:t>
            </a:r>
          </a:p>
          <a:p>
            <a:endParaRPr lang="nb-NO" dirty="0"/>
          </a:p>
        </p:txBody>
      </p:sp>
    </p:spTree>
    <p:extLst>
      <p:ext uri="{BB962C8B-B14F-4D97-AF65-F5344CB8AC3E}">
        <p14:creationId xmlns:p14="http://schemas.microsoft.com/office/powerpoint/2010/main" val="2503058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Vollkorn" pitchFamily="2" charset="0"/>
                <a:ea typeface="Vollkorn" pitchFamily="2" charset="0"/>
              </a:rPr>
              <a:t>Valgkomiteens innstilling til styre- og råd</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228415" y="1932879"/>
            <a:ext cx="5728633" cy="828296"/>
          </a:xfrm>
        </p:spPr>
        <p:txBody>
          <a:bodyPr/>
          <a:lstStyle/>
          <a:p>
            <a:r>
              <a:rPr lang="nb-NO" dirty="0">
                <a:latin typeface="Vollkorn" pitchFamily="2" charset="0"/>
                <a:ea typeface="Vollkorn" pitchFamily="2" charset="0"/>
              </a:rPr>
              <a:t>Styret 2021</a:t>
            </a:r>
          </a:p>
        </p:txBody>
      </p:sp>
      <p:sp>
        <p:nvSpPr>
          <p:cNvPr id="11" name="TekstSylinder 10">
            <a:extLst>
              <a:ext uri="{FF2B5EF4-FFF2-40B4-BE49-F238E27FC236}">
                <a16:creationId xmlns:a16="http://schemas.microsoft.com/office/drawing/2014/main" id="{52FE5052-18BD-4E92-AF34-EDEA45CCC441}"/>
              </a:ext>
            </a:extLst>
          </p:cNvPr>
          <p:cNvSpPr txBox="1"/>
          <p:nvPr/>
        </p:nvSpPr>
        <p:spPr>
          <a:xfrm>
            <a:off x="235974" y="2487560"/>
            <a:ext cx="9851923" cy="3970318"/>
          </a:xfrm>
          <a:prstGeom prst="rect">
            <a:avLst/>
          </a:prstGeom>
          <a:noFill/>
        </p:spPr>
        <p:txBody>
          <a:bodyPr wrap="square">
            <a:spAutoFit/>
          </a:bodyPr>
          <a:lstStyle/>
          <a:p>
            <a:r>
              <a:rPr lang="nb-NO" dirty="0">
                <a:latin typeface="Vollkorn" pitchFamily="2" charset="0"/>
                <a:ea typeface="Vollkorn" pitchFamily="2" charset="0"/>
              </a:rPr>
              <a:t>Styreleder Einar Schultz, HIU			Foreslås gjenvalgt for 1 år </a:t>
            </a:r>
          </a:p>
          <a:p>
            <a:r>
              <a:rPr lang="nb-NO" dirty="0">
                <a:latin typeface="Vollkorn" pitchFamily="2" charset="0"/>
                <a:ea typeface="Vollkorn" pitchFamily="2" charset="0"/>
              </a:rPr>
              <a:t>	</a:t>
            </a:r>
          </a:p>
          <a:p>
            <a:r>
              <a:rPr lang="nb-NO" dirty="0">
                <a:latin typeface="Vollkorn" pitchFamily="2" charset="0"/>
                <a:ea typeface="Vollkorn" pitchFamily="2" charset="0"/>
              </a:rPr>
              <a:t>Ann-Margreth </a:t>
            </a:r>
            <a:r>
              <a:rPr lang="nb-NO" dirty="0" err="1">
                <a:latin typeface="Vollkorn" pitchFamily="2" charset="0"/>
                <a:ea typeface="Vollkorn" pitchFamily="2" charset="0"/>
              </a:rPr>
              <a:t>Renstrøm</a:t>
            </a:r>
            <a:r>
              <a:rPr lang="nb-NO" dirty="0">
                <a:latin typeface="Vollkorn" pitchFamily="2" charset="0"/>
                <a:ea typeface="Vollkorn" pitchFamily="2" charset="0"/>
              </a:rPr>
              <a:t>, DNB			Foreslås gjenvalgt for 2 år</a:t>
            </a:r>
          </a:p>
          <a:p>
            <a:r>
              <a:rPr lang="nb-NO" dirty="0">
                <a:latin typeface="Vollkorn" pitchFamily="2" charset="0"/>
                <a:ea typeface="Vollkorn" pitchFamily="2" charset="0"/>
              </a:rPr>
              <a:t>Gaute Markussen, Franzefoss 			Foreslås gjenvalgt for 2 år</a:t>
            </a:r>
          </a:p>
          <a:p>
            <a:r>
              <a:rPr lang="nb-NO" dirty="0">
                <a:latin typeface="Vollkorn" pitchFamily="2" charset="0"/>
                <a:ea typeface="Vollkorn" pitchFamily="2" charset="0"/>
              </a:rPr>
              <a:t>Morten Guriby, Elektroentreprenør Guriby		Foreslås gjenvalgt for 2 år</a:t>
            </a:r>
          </a:p>
          <a:p>
            <a:r>
              <a:rPr lang="nb-NO" dirty="0">
                <a:latin typeface="Vollkorn" pitchFamily="2" charset="0"/>
                <a:ea typeface="Vollkorn" pitchFamily="2" charset="0"/>
              </a:rPr>
              <a:t>Kate Holm, Norconsult				Foreslås gjenvalgt for 2 år</a:t>
            </a:r>
          </a:p>
          <a:p>
            <a:r>
              <a:rPr lang="nb-NO" dirty="0">
                <a:latin typeface="Vollkorn" pitchFamily="2" charset="0"/>
                <a:ea typeface="Vollkorn" pitchFamily="2" charset="0"/>
              </a:rPr>
              <a:t>Tina Eines, Haakon Ellingsen			Ikke på valg</a:t>
            </a:r>
          </a:p>
          <a:p>
            <a:r>
              <a:rPr lang="nb-NO" dirty="0">
                <a:latin typeface="Vollkorn" pitchFamily="2" charset="0"/>
                <a:ea typeface="Vollkorn" pitchFamily="2" charset="0"/>
              </a:rPr>
              <a:t>Vibecke Hverven					Ikke på valg</a:t>
            </a:r>
          </a:p>
          <a:p>
            <a:endParaRPr lang="nb-NO" dirty="0">
              <a:latin typeface="Vollkorn" pitchFamily="2" charset="0"/>
              <a:ea typeface="Vollkorn" pitchFamily="2" charset="0"/>
            </a:endParaRPr>
          </a:p>
          <a:p>
            <a:r>
              <a:rPr lang="nb-NO" dirty="0">
                <a:latin typeface="Vollkorn" pitchFamily="2" charset="0"/>
                <a:ea typeface="Vollkorn" pitchFamily="2" charset="0"/>
              </a:rPr>
              <a:t>Styret konstituerer seg selv</a:t>
            </a:r>
          </a:p>
          <a:p>
            <a:endParaRPr lang="nb-NO" dirty="0">
              <a:latin typeface="Vollkorn" pitchFamily="2" charset="0"/>
              <a:ea typeface="Vollkorn" pitchFamily="2" charset="0"/>
            </a:endParaRPr>
          </a:p>
          <a:p>
            <a:pPr algn="ctr"/>
            <a:endParaRPr lang="nb-NO" dirty="0">
              <a:solidFill>
                <a:srgbClr val="F48120"/>
              </a:solidFill>
              <a:latin typeface="Vollkorn" pitchFamily="2" charset="0"/>
              <a:ea typeface="Vollkorn" pitchFamily="2" charset="0"/>
            </a:endParaRPr>
          </a:p>
          <a:p>
            <a:pPr algn="ctr"/>
            <a:endParaRPr lang="nb-NO" dirty="0">
              <a:solidFill>
                <a:srgbClr val="F48120"/>
              </a:solidFill>
              <a:latin typeface="Vollkorn" pitchFamily="2" charset="0"/>
              <a:ea typeface="Vollkorn" pitchFamily="2" charset="0"/>
            </a:endParaRPr>
          </a:p>
          <a:p>
            <a:pPr algn="ctr"/>
            <a:r>
              <a:rPr lang="nb-NO" dirty="0">
                <a:solidFill>
                  <a:srgbClr val="F48120"/>
                </a:solidFill>
                <a:latin typeface="Vollkorn" pitchFamily="2" charset="0"/>
                <a:ea typeface="Vollkorn" pitchFamily="2" charset="0"/>
              </a:rPr>
              <a:t>Forslag til vedtak: Årsmøtet godkjenner valg av  styre</a:t>
            </a:r>
          </a:p>
        </p:txBody>
      </p:sp>
    </p:spTree>
    <p:extLst>
      <p:ext uri="{BB962C8B-B14F-4D97-AF65-F5344CB8AC3E}">
        <p14:creationId xmlns:p14="http://schemas.microsoft.com/office/powerpoint/2010/main" val="660515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Vollkorn" pitchFamily="2" charset="0"/>
                <a:ea typeface="Vollkorn" pitchFamily="2" charset="0"/>
              </a:rPr>
              <a:t>Valgkomiteens innstilling til styre- og råd</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246704" y="1809135"/>
            <a:ext cx="5815748" cy="647239"/>
          </a:xfrm>
        </p:spPr>
        <p:txBody>
          <a:bodyPr/>
          <a:lstStyle/>
          <a:p>
            <a:r>
              <a:rPr lang="nb-NO" dirty="0">
                <a:latin typeface="Vollkorn" pitchFamily="2" charset="0"/>
                <a:ea typeface="Vollkorn" pitchFamily="2" charset="0"/>
              </a:rPr>
              <a:t>Rådet 2021</a:t>
            </a:r>
          </a:p>
        </p:txBody>
      </p:sp>
      <p:sp>
        <p:nvSpPr>
          <p:cNvPr id="10" name="TekstSylinder 9">
            <a:extLst>
              <a:ext uri="{FF2B5EF4-FFF2-40B4-BE49-F238E27FC236}">
                <a16:creationId xmlns:a16="http://schemas.microsoft.com/office/drawing/2014/main" id="{FC2BFC1A-AC48-49BE-B628-FCE790493CA9}"/>
              </a:ext>
            </a:extLst>
          </p:cNvPr>
          <p:cNvSpPr txBox="1"/>
          <p:nvPr/>
        </p:nvSpPr>
        <p:spPr>
          <a:xfrm>
            <a:off x="108155" y="2251587"/>
            <a:ext cx="10255045" cy="4431983"/>
          </a:xfrm>
          <a:prstGeom prst="rect">
            <a:avLst/>
          </a:prstGeom>
          <a:noFill/>
        </p:spPr>
        <p:txBody>
          <a:bodyPr wrap="square">
            <a:spAutoFit/>
          </a:bodyPr>
          <a:lstStyle/>
          <a:p>
            <a:pPr marL="0" indent="0">
              <a:buNone/>
            </a:pPr>
            <a:r>
              <a:rPr lang="nb-NO" sz="1600" dirty="0">
                <a:latin typeface="Vollkorn" pitchFamily="2" charset="0"/>
                <a:ea typeface="Vollkorn" pitchFamily="2" charset="0"/>
              </a:rPr>
              <a:t>Preben Strøm		Energy Valley			Foreslås valgt som ordfører for 1 år</a:t>
            </a:r>
          </a:p>
          <a:p>
            <a:pPr marL="0" indent="0">
              <a:buNone/>
            </a:pPr>
            <a:r>
              <a:rPr lang="nb-NO" sz="1600" dirty="0">
                <a:latin typeface="Vollkorn" pitchFamily="2" charset="0"/>
                <a:ea typeface="Vollkorn" pitchFamily="2" charset="0"/>
              </a:rPr>
              <a:t>Kathrine Ingerø		Sandvika Storsenter			Foreslås gjenvalgt for 3 år</a:t>
            </a:r>
          </a:p>
          <a:p>
            <a:pPr marL="0" indent="0">
              <a:buNone/>
            </a:pPr>
            <a:r>
              <a:rPr lang="nb-NO" sz="1600" dirty="0">
                <a:latin typeface="Vollkorn" pitchFamily="2" charset="0"/>
                <a:ea typeface="Vollkorn" pitchFamily="2" charset="0"/>
              </a:rPr>
              <a:t>Dag Henning Kleven	</a:t>
            </a:r>
            <a:r>
              <a:rPr lang="nb-NO" sz="1600" dirty="0" err="1">
                <a:latin typeface="Vollkorn" pitchFamily="2" charset="0"/>
                <a:ea typeface="Vollkorn" pitchFamily="2" charset="0"/>
              </a:rPr>
              <a:t>Azets</a:t>
            </a:r>
            <a:r>
              <a:rPr lang="nb-NO" sz="1600" dirty="0">
                <a:latin typeface="Vollkorn" pitchFamily="2" charset="0"/>
                <a:ea typeface="Vollkorn" pitchFamily="2" charset="0"/>
              </a:rPr>
              <a:t>				Foreslås gjenvalgt for 3 år</a:t>
            </a:r>
          </a:p>
          <a:p>
            <a:pPr marL="0" indent="0">
              <a:buNone/>
            </a:pPr>
            <a:r>
              <a:rPr lang="nb-NO" sz="1600" dirty="0">
                <a:latin typeface="Vollkorn" pitchFamily="2" charset="0"/>
                <a:ea typeface="Vollkorn" pitchFamily="2" charset="0"/>
              </a:rPr>
              <a:t>Tommy Stenersen		Sparebank 1			Ny- foreslås valgt for 3 år</a:t>
            </a:r>
          </a:p>
          <a:p>
            <a:pPr marL="0" indent="0">
              <a:buNone/>
            </a:pPr>
            <a:r>
              <a:rPr lang="nb-NO" sz="1600" dirty="0">
                <a:latin typeface="Vollkorn" pitchFamily="2" charset="0"/>
                <a:ea typeface="Vollkorn" pitchFamily="2" charset="0"/>
              </a:rPr>
              <a:t>Knut Nordbø		</a:t>
            </a:r>
            <a:r>
              <a:rPr lang="nb-NO" sz="1600" dirty="0" err="1">
                <a:latin typeface="Vollkorn" pitchFamily="2" charset="0"/>
                <a:ea typeface="Vollkorn" pitchFamily="2" charset="0"/>
              </a:rPr>
              <a:t>Quality</a:t>
            </a:r>
            <a:r>
              <a:rPr lang="nb-NO" sz="1600" dirty="0">
                <a:latin typeface="Vollkorn" pitchFamily="2" charset="0"/>
                <a:ea typeface="Vollkorn" pitchFamily="2" charset="0"/>
              </a:rPr>
              <a:t> </a:t>
            </a:r>
            <a:r>
              <a:rPr lang="nb-NO" sz="1600" dirty="0" err="1">
                <a:latin typeface="Vollkorn" pitchFamily="2" charset="0"/>
                <a:ea typeface="Vollkorn" pitchFamily="2" charset="0"/>
              </a:rPr>
              <a:t>Expo</a:t>
            </a:r>
            <a:r>
              <a:rPr lang="nb-NO" sz="1600" dirty="0">
                <a:latin typeface="Vollkorn" pitchFamily="2" charset="0"/>
                <a:ea typeface="Vollkorn" pitchFamily="2" charset="0"/>
              </a:rPr>
              <a:t> Fornebu		Ny – foreslås valgt for 3 år</a:t>
            </a:r>
          </a:p>
          <a:p>
            <a:pPr marL="0" indent="0">
              <a:buNone/>
            </a:pPr>
            <a:r>
              <a:rPr lang="nb-NO" sz="1600" dirty="0">
                <a:latin typeface="Vollkorn" pitchFamily="2" charset="0"/>
                <a:ea typeface="Vollkorn" pitchFamily="2" charset="0"/>
              </a:rPr>
              <a:t>Sigrid Strand – Hansen 	</a:t>
            </a:r>
            <a:r>
              <a:rPr lang="nb-NO" sz="1600" dirty="0" err="1">
                <a:latin typeface="Vollkorn" pitchFamily="2" charset="0"/>
                <a:ea typeface="Vollkorn" pitchFamily="2" charset="0"/>
              </a:rPr>
              <a:t>Asplan</a:t>
            </a:r>
            <a:r>
              <a:rPr lang="nb-NO" sz="1600" dirty="0">
                <a:latin typeface="Vollkorn" pitchFamily="2" charset="0"/>
                <a:ea typeface="Vollkorn" pitchFamily="2" charset="0"/>
              </a:rPr>
              <a:t> </a:t>
            </a:r>
            <a:r>
              <a:rPr lang="nb-NO" sz="1600" dirty="0" err="1">
                <a:latin typeface="Vollkorn" pitchFamily="2" charset="0"/>
                <a:ea typeface="Vollkorn" pitchFamily="2" charset="0"/>
              </a:rPr>
              <a:t>Viak</a:t>
            </a:r>
            <a:r>
              <a:rPr lang="nb-NO" sz="1600" dirty="0">
                <a:latin typeface="Vollkorn" pitchFamily="2" charset="0"/>
                <a:ea typeface="Vollkorn" pitchFamily="2" charset="0"/>
              </a:rPr>
              <a:t>			Ny – foreslås valgt for 3 år</a:t>
            </a:r>
          </a:p>
          <a:p>
            <a:pPr marL="0" indent="0">
              <a:buNone/>
            </a:pPr>
            <a:r>
              <a:rPr lang="nb-NO" sz="1600" dirty="0">
                <a:latin typeface="Vollkorn" pitchFamily="2" charset="0"/>
                <a:ea typeface="Vollkorn" pitchFamily="2" charset="0"/>
              </a:rPr>
              <a:t>Sven Krohn		Advokatfirmaet Frøysaa og Bjørkgård	Ikke på valg	</a:t>
            </a:r>
          </a:p>
          <a:p>
            <a:pPr marL="0" indent="0">
              <a:buNone/>
            </a:pPr>
            <a:r>
              <a:rPr lang="nb-NO" sz="1600" dirty="0">
                <a:latin typeface="Vollkorn" pitchFamily="2" charset="0"/>
                <a:ea typeface="Vollkorn" pitchFamily="2" charset="0"/>
              </a:rPr>
              <a:t>Anders Kristian </a:t>
            </a:r>
            <a:r>
              <a:rPr lang="nb-NO" sz="1600" dirty="0" err="1">
                <a:latin typeface="Vollkorn" pitchFamily="2" charset="0"/>
                <a:ea typeface="Vollkorn" pitchFamily="2" charset="0"/>
              </a:rPr>
              <a:t>Oswald</a:t>
            </a:r>
            <a:r>
              <a:rPr lang="nb-NO" sz="1600" dirty="0">
                <a:latin typeface="Vollkorn" pitchFamily="2" charset="0"/>
                <a:ea typeface="Vollkorn" pitchFamily="2" charset="0"/>
              </a:rPr>
              <a:t>	Telenor Eiendom			Ikke på valg</a:t>
            </a:r>
          </a:p>
          <a:p>
            <a:pPr marL="0" indent="0">
              <a:buNone/>
            </a:pPr>
            <a:r>
              <a:rPr lang="nb-NO" sz="1600" dirty="0">
                <a:latin typeface="Vollkorn" pitchFamily="2" charset="0"/>
                <a:ea typeface="Vollkorn" pitchFamily="2" charset="0"/>
              </a:rPr>
              <a:t>Trond Gabrielsen		</a:t>
            </a:r>
            <a:r>
              <a:rPr lang="nb-NO" sz="1600" dirty="0" err="1">
                <a:latin typeface="Vollkorn" pitchFamily="2" charset="0"/>
                <a:ea typeface="Vollkorn" pitchFamily="2" charset="0"/>
              </a:rPr>
              <a:t>Arba</a:t>
            </a:r>
            <a:r>
              <a:rPr lang="nb-NO" sz="1600" dirty="0">
                <a:latin typeface="Vollkorn" pitchFamily="2" charset="0"/>
                <a:ea typeface="Vollkorn" pitchFamily="2" charset="0"/>
              </a:rPr>
              <a:t>				Ikke på valg</a:t>
            </a:r>
          </a:p>
          <a:p>
            <a:pPr marL="0" indent="0">
              <a:buNone/>
            </a:pPr>
            <a:r>
              <a:rPr lang="nb-NO" sz="1600" dirty="0">
                <a:latin typeface="Vollkorn" pitchFamily="2" charset="0"/>
                <a:ea typeface="Vollkorn" pitchFamily="2" charset="0"/>
              </a:rPr>
              <a:t>Randi Eriksen		Petite frisørene			Ikke på valg</a:t>
            </a:r>
          </a:p>
          <a:p>
            <a:pPr marL="0" indent="0">
              <a:buNone/>
            </a:pPr>
            <a:r>
              <a:rPr lang="nb-NO" sz="1600" dirty="0">
                <a:latin typeface="Vollkorn" pitchFamily="2" charset="0"/>
                <a:ea typeface="Vollkorn" pitchFamily="2" charset="0"/>
              </a:rPr>
              <a:t>Kristine Andenæs		Andenæs Eiendom			Ikke på valg</a:t>
            </a:r>
          </a:p>
          <a:p>
            <a:pPr marL="0" indent="0">
              <a:buNone/>
            </a:pPr>
            <a:r>
              <a:rPr lang="nb-NO" sz="1600" dirty="0">
                <a:latin typeface="Vollkorn" pitchFamily="2" charset="0"/>
                <a:ea typeface="Vollkorn" pitchFamily="2" charset="0"/>
              </a:rPr>
              <a:t>Wenche Løvland		Coop Vestviken			Ikke på valg</a:t>
            </a:r>
          </a:p>
          <a:p>
            <a:endParaRPr lang="nb-NO" sz="1800" b="1" u="sng" dirty="0">
              <a:latin typeface="Vollkorn" pitchFamily="2" charset="0"/>
              <a:ea typeface="Vollkorn" pitchFamily="2" charset="0"/>
            </a:endParaRPr>
          </a:p>
          <a:p>
            <a:r>
              <a:rPr lang="nb-NO" sz="1600" dirty="0">
                <a:latin typeface="Vollkorn" pitchFamily="2" charset="0"/>
                <a:ea typeface="Vollkorn" pitchFamily="2" charset="0"/>
              </a:rPr>
              <a:t>Rådet konstituerer seg selv</a:t>
            </a:r>
          </a:p>
          <a:p>
            <a:endParaRPr lang="nb-NO" sz="1800" b="1" u="sng" dirty="0">
              <a:latin typeface="Vollkorn" pitchFamily="2" charset="0"/>
              <a:ea typeface="Vollkorn" pitchFamily="2" charset="0"/>
            </a:endParaRPr>
          </a:p>
          <a:p>
            <a:pPr algn="ctr"/>
            <a:endParaRPr lang="nb-NO" sz="1800" b="1" dirty="0">
              <a:solidFill>
                <a:srgbClr val="F48120"/>
              </a:solidFill>
              <a:latin typeface="Vollkorn" pitchFamily="2" charset="0"/>
              <a:ea typeface="Vollkorn" pitchFamily="2" charset="0"/>
            </a:endParaRPr>
          </a:p>
          <a:p>
            <a:pPr algn="ctr"/>
            <a:r>
              <a:rPr lang="nb-NO" sz="1800" b="1" dirty="0">
                <a:solidFill>
                  <a:srgbClr val="F48120"/>
                </a:solidFill>
                <a:latin typeface="Vollkorn" pitchFamily="2" charset="0"/>
                <a:ea typeface="Vollkorn" pitchFamily="2" charset="0"/>
              </a:rPr>
              <a:t>Forslag til vedtak: Årsmøtet godkjenner valg av råd</a:t>
            </a:r>
            <a:r>
              <a:rPr lang="nb-NO" sz="1800" b="1" dirty="0">
                <a:latin typeface="Vollkorn" pitchFamily="2" charset="0"/>
                <a:ea typeface="Vollkorn" pitchFamily="2" charset="0"/>
              </a:rPr>
              <a:t>	</a:t>
            </a:r>
            <a:endParaRPr lang="nb-NO" dirty="0">
              <a:latin typeface="Vollkorn" pitchFamily="2" charset="0"/>
              <a:ea typeface="Vollkorn" pitchFamily="2" charset="0"/>
            </a:endParaRPr>
          </a:p>
        </p:txBody>
      </p:sp>
    </p:spTree>
    <p:extLst>
      <p:ext uri="{BB962C8B-B14F-4D97-AF65-F5344CB8AC3E}">
        <p14:creationId xmlns:p14="http://schemas.microsoft.com/office/powerpoint/2010/main" val="3870638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0CD83D-2F8E-4360-A7E2-E58A5937130A}"/>
              </a:ext>
            </a:extLst>
          </p:cNvPr>
          <p:cNvSpPr>
            <a:spLocks noGrp="1"/>
          </p:cNvSpPr>
          <p:nvPr>
            <p:ph type="title"/>
          </p:nvPr>
        </p:nvSpPr>
        <p:spPr/>
        <p:txBody>
          <a:bodyPr/>
          <a:lstStyle/>
          <a:p>
            <a:pPr algn="ctr"/>
            <a:r>
              <a:rPr lang="nb-NO" dirty="0">
                <a:latin typeface="Vollkorn" pitchFamily="2" charset="0"/>
                <a:ea typeface="Vollkorn" pitchFamily="2" charset="0"/>
              </a:rPr>
              <a:t>Valg av v</a:t>
            </a:r>
            <a:r>
              <a:rPr lang="nb-NO" sz="4400" dirty="0">
                <a:latin typeface="Vollkorn" pitchFamily="2" charset="0"/>
                <a:ea typeface="Vollkorn" pitchFamily="2" charset="0"/>
              </a:rPr>
              <a:t>algkomité 2021</a:t>
            </a:r>
            <a:endParaRPr lang="nb-NO" dirty="0">
              <a:latin typeface="Vollkorn" pitchFamily="2" charset="0"/>
              <a:ea typeface="Vollkorn" pitchFamily="2" charset="0"/>
            </a:endParaRPr>
          </a:p>
        </p:txBody>
      </p:sp>
      <p:sp>
        <p:nvSpPr>
          <p:cNvPr id="3" name="Plassholder for innhold 2">
            <a:extLst>
              <a:ext uri="{FF2B5EF4-FFF2-40B4-BE49-F238E27FC236}">
                <a16:creationId xmlns:a16="http://schemas.microsoft.com/office/drawing/2014/main" id="{64EF5829-6F22-4336-89B7-F22C7C92F6CF}"/>
              </a:ext>
            </a:extLst>
          </p:cNvPr>
          <p:cNvSpPr>
            <a:spLocks noGrp="1"/>
          </p:cNvSpPr>
          <p:nvPr>
            <p:ph sz="quarter" idx="10"/>
          </p:nvPr>
        </p:nvSpPr>
        <p:spPr>
          <a:xfrm>
            <a:off x="508417" y="1447073"/>
            <a:ext cx="9205626" cy="4525962"/>
          </a:xfrm>
        </p:spPr>
        <p:txBody>
          <a:bodyPr/>
          <a:lstStyle/>
          <a:p>
            <a:pPr marL="0" indent="0">
              <a:buNone/>
            </a:pPr>
            <a:r>
              <a:rPr lang="nb-NO" sz="2400" dirty="0">
                <a:latin typeface="Vollkorn" pitchFamily="2" charset="0"/>
                <a:ea typeface="Vollkorn" pitchFamily="2" charset="0"/>
              </a:rPr>
              <a:t>Styret innstiller kandidater til  valgkomite, og har forslag til følgende representanter;</a:t>
            </a:r>
          </a:p>
          <a:p>
            <a:pPr marL="0" indent="0">
              <a:buNone/>
            </a:pPr>
            <a:endParaRPr lang="nb-NO" sz="2400" dirty="0">
              <a:latin typeface="Vollkorn" pitchFamily="2" charset="0"/>
              <a:ea typeface="Vollkorn" pitchFamily="2" charset="0"/>
            </a:endParaRPr>
          </a:p>
          <a:p>
            <a:pPr marL="0" indent="0">
              <a:buNone/>
            </a:pPr>
            <a:r>
              <a:rPr lang="nb-NO" sz="2400" dirty="0">
                <a:latin typeface="Vollkorn" pitchFamily="2" charset="0"/>
                <a:ea typeface="Vollkorn" pitchFamily="2" charset="0"/>
              </a:rPr>
              <a:t>Bente Holt Haakonsen, Holt Eiendom AS</a:t>
            </a:r>
          </a:p>
          <a:p>
            <a:pPr marL="0" indent="0">
              <a:buNone/>
            </a:pPr>
            <a:r>
              <a:rPr lang="nb-NO" sz="2400" dirty="0">
                <a:latin typeface="Vollkorn" pitchFamily="2" charset="0"/>
                <a:ea typeface="Vollkorn" pitchFamily="2" charset="0"/>
              </a:rPr>
              <a:t>Thomas Land, Bærum Blikk og Ventilasjon</a:t>
            </a:r>
          </a:p>
          <a:p>
            <a:pPr marL="0" indent="0">
              <a:buNone/>
            </a:pPr>
            <a:r>
              <a:rPr lang="nb-NO" sz="2400" dirty="0">
                <a:latin typeface="Vollkorn" pitchFamily="2" charset="0"/>
                <a:ea typeface="Vollkorn" pitchFamily="2" charset="0"/>
              </a:rPr>
              <a:t>Sverre Nagell Bjordal, Nagell P3M</a:t>
            </a:r>
          </a:p>
          <a:p>
            <a:pPr marL="0" indent="0">
              <a:buNone/>
            </a:pPr>
            <a:endParaRPr lang="nb-NO" sz="2400" dirty="0">
              <a:latin typeface="Vollkorn" pitchFamily="2" charset="0"/>
              <a:ea typeface="Vollkorn" pitchFamily="2" charset="0"/>
            </a:endParaRPr>
          </a:p>
          <a:p>
            <a:pPr marL="0" indent="0">
              <a:buNone/>
            </a:pPr>
            <a:r>
              <a:rPr lang="nb-NO" sz="2400" dirty="0">
                <a:latin typeface="Vollkorn" pitchFamily="2" charset="0"/>
                <a:ea typeface="Vollkorn" pitchFamily="2" charset="0"/>
              </a:rPr>
              <a:t>Valgkomiteen konstituerer seg selv</a:t>
            </a:r>
          </a:p>
          <a:p>
            <a:pPr marL="0" indent="0">
              <a:buNone/>
            </a:pPr>
            <a:endParaRPr lang="nb-NO" sz="2400" dirty="0">
              <a:latin typeface="Vollkorn" pitchFamily="2" charset="0"/>
              <a:ea typeface="Vollkorn" pitchFamily="2" charset="0"/>
            </a:endParaRPr>
          </a:p>
          <a:p>
            <a:pPr marL="0" indent="0" algn="ctr">
              <a:buNone/>
            </a:pPr>
            <a:r>
              <a:rPr lang="nb-NO" sz="2400" b="1" dirty="0">
                <a:solidFill>
                  <a:srgbClr val="F48120"/>
                </a:solidFill>
                <a:latin typeface="Vollkorn" pitchFamily="2" charset="0"/>
                <a:ea typeface="Vollkorn" pitchFamily="2" charset="0"/>
              </a:rPr>
              <a:t>Forslag til vedtak – Årsmøtet godkjenner ny valgkomité</a:t>
            </a:r>
          </a:p>
          <a:p>
            <a:endParaRPr lang="nb-NO" dirty="0"/>
          </a:p>
        </p:txBody>
      </p:sp>
    </p:spTree>
    <p:extLst>
      <p:ext uri="{BB962C8B-B14F-4D97-AF65-F5344CB8AC3E}">
        <p14:creationId xmlns:p14="http://schemas.microsoft.com/office/powerpoint/2010/main" val="2241887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CB360832-6DC1-4BDD-B5BD-50813748FC2C}"/>
              </a:ext>
            </a:extLst>
          </p:cNvPr>
          <p:cNvSpPr>
            <a:spLocks noGrp="1"/>
          </p:cNvSpPr>
          <p:nvPr>
            <p:ph type="title"/>
          </p:nvPr>
        </p:nvSpPr>
        <p:spPr/>
        <p:txBody>
          <a:bodyPr/>
          <a:lstStyle/>
          <a:p>
            <a:r>
              <a:rPr lang="nb-NO" dirty="0">
                <a:latin typeface="Chivo Black" panose="00000A00000000000000" pitchFamily="2" charset="0"/>
                <a:ea typeface="Vollkorn" pitchFamily="2" charset="0"/>
              </a:rPr>
              <a:t>1. Konstituering</a:t>
            </a:r>
            <a:br>
              <a:rPr lang="nb-NO" dirty="0"/>
            </a:br>
            <a:br>
              <a:rPr lang="nb-NO" dirty="0"/>
            </a:br>
            <a:r>
              <a:rPr lang="nb-NO" dirty="0">
                <a:latin typeface="Chivo Black" panose="00000A00000000000000" pitchFamily="2" charset="0"/>
              </a:rPr>
              <a:t>2. </a:t>
            </a:r>
            <a:r>
              <a:rPr lang="nb-NO" dirty="0">
                <a:latin typeface="Chivo Black" panose="00000A00000000000000" pitchFamily="2" charset="0"/>
                <a:ea typeface="Vollkorn" pitchFamily="2" charset="0"/>
              </a:rPr>
              <a:t>Valg av referent og to representanter til å undertegne protokollen</a:t>
            </a:r>
            <a:br>
              <a:rPr lang="nb-NO" dirty="0">
                <a:latin typeface="Chivo Black" panose="00000A00000000000000" pitchFamily="2" charset="0"/>
                <a:ea typeface="Vollkorn" pitchFamily="2" charset="0"/>
              </a:rPr>
            </a:br>
            <a:br>
              <a:rPr lang="nb-NO" dirty="0">
                <a:latin typeface="Chivo Black" panose="00000A00000000000000" pitchFamily="2" charset="0"/>
                <a:ea typeface="Vollkorn" pitchFamily="2" charset="0"/>
              </a:rPr>
            </a:br>
            <a:br>
              <a:rPr lang="nb-NO" dirty="0">
                <a:latin typeface="Vollkorn" pitchFamily="2" charset="0"/>
                <a:ea typeface="Vollkorn" pitchFamily="2" charset="0"/>
              </a:rPr>
            </a:br>
            <a:endParaRPr lang="nb-NO" dirty="0"/>
          </a:p>
        </p:txBody>
      </p:sp>
      <p:sp>
        <p:nvSpPr>
          <p:cNvPr id="11" name="Plassholder for innhold 10">
            <a:extLst>
              <a:ext uri="{FF2B5EF4-FFF2-40B4-BE49-F238E27FC236}">
                <a16:creationId xmlns:a16="http://schemas.microsoft.com/office/drawing/2014/main" id="{B4A2463B-AA32-4CA9-A873-44A79C4BB9EA}"/>
              </a:ext>
            </a:extLst>
          </p:cNvPr>
          <p:cNvSpPr>
            <a:spLocks noGrp="1"/>
          </p:cNvSpPr>
          <p:nvPr>
            <p:ph type="subTitle" idx="1"/>
          </p:nvPr>
        </p:nvSpPr>
        <p:spPr/>
        <p:txBody>
          <a:bodyPr/>
          <a:lstStyle/>
          <a:p>
            <a:endParaRPr lang="nb-NO" dirty="0"/>
          </a:p>
        </p:txBody>
      </p:sp>
      <p:pic>
        <p:nvPicPr>
          <p:cNvPr id="18" name="Bilde 17">
            <a:extLst>
              <a:ext uri="{FF2B5EF4-FFF2-40B4-BE49-F238E27FC236}">
                <a16:creationId xmlns:a16="http://schemas.microsoft.com/office/drawing/2014/main" id="{D641B68F-847F-4D30-B412-3C8230458A11}"/>
              </a:ext>
            </a:extLst>
          </p:cNvPr>
          <p:cNvPicPr>
            <a:picLocks noChangeAspect="1"/>
          </p:cNvPicPr>
          <p:nvPr/>
        </p:nvPicPr>
        <p:blipFill>
          <a:blip r:embed="rId2"/>
          <a:stretch>
            <a:fillRect/>
          </a:stretch>
        </p:blipFill>
        <p:spPr>
          <a:xfrm>
            <a:off x="2979175" y="3127761"/>
            <a:ext cx="6631534" cy="3730238"/>
          </a:xfrm>
          <a:prstGeom prst="rect">
            <a:avLst/>
          </a:prstGeom>
        </p:spPr>
      </p:pic>
    </p:spTree>
    <p:extLst>
      <p:ext uri="{BB962C8B-B14F-4D97-AF65-F5344CB8AC3E}">
        <p14:creationId xmlns:p14="http://schemas.microsoft.com/office/powerpoint/2010/main" val="3474598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dirty="0">
                <a:latin typeface="Vollkorn" pitchFamily="2" charset="0"/>
                <a:ea typeface="Vollkorn" pitchFamily="2" charset="0"/>
              </a:rPr>
              <a:t>Valg av revisor</a:t>
            </a:r>
          </a:p>
        </p:txBody>
      </p:sp>
      <p:sp>
        <p:nvSpPr>
          <p:cNvPr id="10" name="TekstSylinder 9">
            <a:extLst>
              <a:ext uri="{FF2B5EF4-FFF2-40B4-BE49-F238E27FC236}">
                <a16:creationId xmlns:a16="http://schemas.microsoft.com/office/drawing/2014/main" id="{8D07DB67-C86C-4B4C-B679-CCB71E22C1F2}"/>
              </a:ext>
            </a:extLst>
          </p:cNvPr>
          <p:cNvSpPr txBox="1"/>
          <p:nvPr/>
        </p:nvSpPr>
        <p:spPr>
          <a:xfrm>
            <a:off x="206477" y="1789163"/>
            <a:ext cx="5053781" cy="1477328"/>
          </a:xfrm>
          <a:prstGeom prst="rect">
            <a:avLst/>
          </a:prstGeom>
          <a:noFill/>
        </p:spPr>
        <p:txBody>
          <a:bodyPr wrap="square">
            <a:spAutoFit/>
          </a:bodyPr>
          <a:lstStyle/>
          <a:p>
            <a:pPr marL="0" indent="0">
              <a:buNone/>
            </a:pPr>
            <a:endParaRPr lang="nb-NO" dirty="0">
              <a:latin typeface="+mj-lt"/>
            </a:endParaRPr>
          </a:p>
          <a:p>
            <a:pPr marL="0" indent="0">
              <a:buNone/>
            </a:pPr>
            <a:r>
              <a:rPr lang="nb-NO" dirty="0">
                <a:latin typeface="+mj-lt"/>
              </a:rPr>
              <a:t>	</a:t>
            </a:r>
            <a:r>
              <a:rPr lang="nb-NO" dirty="0" err="1">
                <a:latin typeface="Vollkorn" pitchFamily="2" charset="0"/>
                <a:ea typeface="Vollkorn" pitchFamily="2" charset="0"/>
              </a:rPr>
              <a:t>Nitschke</a:t>
            </a:r>
            <a:r>
              <a:rPr lang="nb-NO" dirty="0">
                <a:latin typeface="Vollkorn" pitchFamily="2" charset="0"/>
                <a:ea typeface="Vollkorn" pitchFamily="2" charset="0"/>
              </a:rPr>
              <a:t> foreslås gjenvalgt </a:t>
            </a:r>
          </a:p>
          <a:p>
            <a:pPr marL="0" indent="0">
              <a:buNone/>
            </a:pPr>
            <a:r>
              <a:rPr lang="nb-NO" dirty="0">
                <a:latin typeface="Vollkorn" pitchFamily="2" charset="0"/>
                <a:ea typeface="Vollkorn" pitchFamily="2" charset="0"/>
              </a:rPr>
              <a:t>	Velges for 1 år av gangen</a:t>
            </a:r>
          </a:p>
          <a:p>
            <a:pPr marL="0" indent="0">
              <a:buNone/>
            </a:pPr>
            <a:endParaRPr lang="nb-NO" dirty="0">
              <a:latin typeface="+mj-lt"/>
            </a:endParaRPr>
          </a:p>
          <a:p>
            <a:r>
              <a:rPr lang="nb-NO" b="1" u="sng" dirty="0">
                <a:latin typeface="+mj-lt"/>
              </a:rPr>
              <a:t> </a:t>
            </a:r>
          </a:p>
        </p:txBody>
      </p:sp>
      <p:pic>
        <p:nvPicPr>
          <p:cNvPr id="4" name="Bilde 3">
            <a:extLst>
              <a:ext uri="{FF2B5EF4-FFF2-40B4-BE49-F238E27FC236}">
                <a16:creationId xmlns:a16="http://schemas.microsoft.com/office/drawing/2014/main" id="{80542045-5DDE-4BEC-8CEA-44B321F7100B}"/>
              </a:ext>
            </a:extLst>
          </p:cNvPr>
          <p:cNvPicPr>
            <a:picLocks noChangeAspect="1"/>
          </p:cNvPicPr>
          <p:nvPr/>
        </p:nvPicPr>
        <p:blipFill>
          <a:blip r:embed="rId2"/>
          <a:stretch>
            <a:fillRect/>
          </a:stretch>
        </p:blipFill>
        <p:spPr>
          <a:xfrm>
            <a:off x="6096000" y="1242622"/>
            <a:ext cx="6127011" cy="3444539"/>
          </a:xfrm>
          <a:prstGeom prst="rect">
            <a:avLst/>
          </a:prstGeom>
        </p:spPr>
      </p:pic>
      <p:sp>
        <p:nvSpPr>
          <p:cNvPr id="12" name="TekstSylinder 11">
            <a:extLst>
              <a:ext uri="{FF2B5EF4-FFF2-40B4-BE49-F238E27FC236}">
                <a16:creationId xmlns:a16="http://schemas.microsoft.com/office/drawing/2014/main" id="{30E89411-FC6F-49DF-B207-FA79C7233721}"/>
              </a:ext>
            </a:extLst>
          </p:cNvPr>
          <p:cNvSpPr txBox="1"/>
          <p:nvPr/>
        </p:nvSpPr>
        <p:spPr>
          <a:xfrm flipH="1">
            <a:off x="1177788" y="3342968"/>
            <a:ext cx="4082469" cy="923330"/>
          </a:xfrm>
          <a:prstGeom prst="rect">
            <a:avLst/>
          </a:prstGeom>
          <a:noFill/>
        </p:spPr>
        <p:txBody>
          <a:bodyPr wrap="square" rtlCol="0">
            <a:spAutoFit/>
          </a:bodyPr>
          <a:lstStyle/>
          <a:p>
            <a:r>
              <a:rPr lang="nb-NO" b="1">
                <a:solidFill>
                  <a:srgbClr val="F48120"/>
                </a:solidFill>
                <a:latin typeface="Vollkorn" pitchFamily="2" charset="0"/>
                <a:ea typeface="Vollkorn" pitchFamily="2" charset="0"/>
              </a:rPr>
              <a:t>Forslag til vedtak: </a:t>
            </a:r>
          </a:p>
          <a:p>
            <a:r>
              <a:rPr lang="nb-NO" b="1">
                <a:solidFill>
                  <a:srgbClr val="F48120"/>
                </a:solidFill>
                <a:latin typeface="Vollkorn" pitchFamily="2" charset="0"/>
                <a:ea typeface="Vollkorn" pitchFamily="2" charset="0"/>
              </a:rPr>
              <a:t>Årsmøtet godkjenner valg av revisor</a:t>
            </a:r>
            <a:endParaRPr lang="nb-NO" dirty="0">
              <a:solidFill>
                <a:srgbClr val="F48120"/>
              </a:solidFill>
              <a:latin typeface="Vollkorn" pitchFamily="2" charset="0"/>
              <a:ea typeface="Vollkorn" pitchFamily="2" charset="0"/>
            </a:endParaRPr>
          </a:p>
        </p:txBody>
      </p:sp>
      <p:sp>
        <p:nvSpPr>
          <p:cNvPr id="13" name="TekstSylinder 12">
            <a:extLst>
              <a:ext uri="{FF2B5EF4-FFF2-40B4-BE49-F238E27FC236}">
                <a16:creationId xmlns:a16="http://schemas.microsoft.com/office/drawing/2014/main" id="{8B252013-1E21-478F-8F47-6A42CDDB39EB}"/>
              </a:ext>
            </a:extLst>
          </p:cNvPr>
          <p:cNvSpPr txBox="1"/>
          <p:nvPr/>
        </p:nvSpPr>
        <p:spPr>
          <a:xfrm>
            <a:off x="4709652" y="5958348"/>
            <a:ext cx="4827638" cy="646331"/>
          </a:xfrm>
          <a:prstGeom prst="rect">
            <a:avLst/>
          </a:prstGeom>
          <a:noFill/>
        </p:spPr>
        <p:txBody>
          <a:bodyPr wrap="square" rtlCol="0">
            <a:spAutoFit/>
          </a:bodyPr>
          <a:lstStyle/>
          <a:p>
            <a:r>
              <a:rPr lang="nb-NO" dirty="0">
                <a:solidFill>
                  <a:schemeClr val="bg1"/>
                </a:solidFill>
              </a:rPr>
              <a:t>Årsmøtet erklæres som formelt avsluttet – nå gjenstår det bare å takke av….</a:t>
            </a:r>
          </a:p>
        </p:txBody>
      </p:sp>
    </p:spTree>
    <p:extLst>
      <p:ext uri="{BB962C8B-B14F-4D97-AF65-F5344CB8AC3E}">
        <p14:creationId xmlns:p14="http://schemas.microsoft.com/office/powerpoint/2010/main" val="2128229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dirty="0">
                <a:latin typeface="Vollkorn" pitchFamily="2" charset="0"/>
                <a:ea typeface="Vollkorn" pitchFamily="2" charset="0"/>
              </a:rPr>
              <a:t>Takk for innsatsen</a:t>
            </a:r>
          </a:p>
        </p:txBody>
      </p:sp>
      <p:sp>
        <p:nvSpPr>
          <p:cNvPr id="8" name="TekstSylinder 7">
            <a:extLst>
              <a:ext uri="{FF2B5EF4-FFF2-40B4-BE49-F238E27FC236}">
                <a16:creationId xmlns:a16="http://schemas.microsoft.com/office/drawing/2014/main" id="{752E4D28-774C-4631-AAC6-77712B4DC53F}"/>
              </a:ext>
            </a:extLst>
          </p:cNvPr>
          <p:cNvSpPr txBox="1"/>
          <p:nvPr/>
        </p:nvSpPr>
        <p:spPr>
          <a:xfrm>
            <a:off x="324465" y="1818968"/>
            <a:ext cx="9724103" cy="442941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rPr>
              <a:t>Øyvind Mork – rådet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rPr>
              <a:t>Bente Holt Haakonsen – rådet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rPr>
              <a:t>Arild Pedersen – rådet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rPr>
              <a:t>Calle Andersen – valgkomité</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rPr>
              <a:t>Tone Strand Molle – valgkomité</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rPr>
              <a:t>Finn </a:t>
            </a:r>
            <a:r>
              <a:rPr kumimoji="0" lang="nb-NO" sz="2000" b="0" i="0" u="none" strike="noStrike" kern="1200" cap="none" spc="0" normalizeH="0" baseline="0" noProof="0" dirty="0" err="1">
                <a:ln>
                  <a:noFill/>
                </a:ln>
                <a:solidFill>
                  <a:prstClr val="black"/>
                </a:solidFill>
                <a:effectLst/>
                <a:uLnTx/>
                <a:uFillTx/>
                <a:latin typeface="Vollkorn" pitchFamily="2" charset="0"/>
                <a:ea typeface="Vollkorn" pitchFamily="2" charset="0"/>
              </a:rPr>
              <a:t>Gomnæs</a:t>
            </a:r>
            <a:r>
              <a:rPr kumimoji="0" lang="nb-NO" sz="2000" b="0" i="0" u="none" strike="noStrike" kern="1200" cap="none" spc="0" normalizeH="0" baseline="0" noProof="0" dirty="0">
                <a:ln>
                  <a:noFill/>
                </a:ln>
                <a:solidFill>
                  <a:prstClr val="black"/>
                </a:solidFill>
                <a:effectLst/>
                <a:uLnTx/>
                <a:uFillTx/>
                <a:latin typeface="Vollkorn" pitchFamily="2" charset="0"/>
                <a:ea typeface="Vollkorn" pitchFamily="2" charset="0"/>
              </a:rPr>
              <a:t> - valgkomité</a:t>
            </a:r>
          </a:p>
        </p:txBody>
      </p:sp>
      <p:pic>
        <p:nvPicPr>
          <p:cNvPr id="18" name="Bilde 17" descr="Et bilde som inneholder plante, blomst, bukett, person&#10;&#10;Automatisk generert beskrivelse">
            <a:extLst>
              <a:ext uri="{FF2B5EF4-FFF2-40B4-BE49-F238E27FC236}">
                <a16:creationId xmlns:a16="http://schemas.microsoft.com/office/drawing/2014/main" id="{6B61D109-C453-464E-AC42-49951F21167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21825" y="1496916"/>
            <a:ext cx="5359072" cy="4871884"/>
          </a:xfrm>
          <a:prstGeom prst="rect">
            <a:avLst/>
          </a:prstGeom>
        </p:spPr>
      </p:pic>
    </p:spTree>
    <p:extLst>
      <p:ext uri="{BB962C8B-B14F-4D97-AF65-F5344CB8AC3E}">
        <p14:creationId xmlns:p14="http://schemas.microsoft.com/office/powerpoint/2010/main" val="3008345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ctrTitle"/>
          </p:nvPr>
        </p:nvSpPr>
        <p:spPr/>
        <p:txBody>
          <a:bodyPr/>
          <a:lstStyle/>
          <a:p>
            <a:r>
              <a:rPr lang="nb-NO" dirty="0">
                <a:latin typeface="Vollkorn" pitchFamily="2" charset="0"/>
                <a:ea typeface="Vollkorn" pitchFamily="2" charset="0"/>
              </a:rPr>
              <a:t>Takk for deltakelsen</a:t>
            </a:r>
          </a:p>
        </p:txBody>
      </p:sp>
      <p:sp>
        <p:nvSpPr>
          <p:cNvPr id="2" name="Undertittel 1">
            <a:extLst>
              <a:ext uri="{FF2B5EF4-FFF2-40B4-BE49-F238E27FC236}">
                <a16:creationId xmlns:a16="http://schemas.microsoft.com/office/drawing/2014/main" id="{9F08581F-055E-4E80-B062-8D6E31A4729C}"/>
              </a:ext>
            </a:extLst>
          </p:cNvPr>
          <p:cNvSpPr>
            <a:spLocks noGrp="1"/>
          </p:cNvSpPr>
          <p:nvPr>
            <p:ph type="subTitle" idx="1"/>
          </p:nvPr>
        </p:nvSpPr>
        <p:spPr/>
        <p:txBody>
          <a:bodyPr/>
          <a:lstStyle/>
          <a:p>
            <a:r>
              <a:rPr lang="nb-NO" dirty="0"/>
              <a:t>Riktig god påske!</a:t>
            </a:r>
          </a:p>
        </p:txBody>
      </p:sp>
    </p:spTree>
    <p:extLst>
      <p:ext uri="{BB962C8B-B14F-4D97-AF65-F5344CB8AC3E}">
        <p14:creationId xmlns:p14="http://schemas.microsoft.com/office/powerpoint/2010/main" val="3011810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2388F3-A5DD-404D-9D41-314A302D29BD}"/>
              </a:ext>
            </a:extLst>
          </p:cNvPr>
          <p:cNvSpPr>
            <a:spLocks noGrp="1"/>
          </p:cNvSpPr>
          <p:nvPr>
            <p:ph type="title"/>
          </p:nvPr>
        </p:nvSpPr>
        <p:spPr/>
        <p:txBody>
          <a:bodyPr/>
          <a:lstStyle/>
          <a:p>
            <a:r>
              <a:rPr lang="nb-NO" dirty="0">
                <a:latin typeface="Chivo Black" panose="00000A00000000000000" pitchFamily="2" charset="0"/>
              </a:rPr>
              <a:t>3.</a:t>
            </a:r>
            <a:r>
              <a:rPr lang="nb-NO" sz="4400" dirty="0">
                <a:latin typeface="Chivo Black" panose="00000A00000000000000" pitchFamily="2" charset="0"/>
                <a:ea typeface="Vollkorn" pitchFamily="2" charset="0"/>
              </a:rPr>
              <a:t> Årsrapport  2020</a:t>
            </a:r>
            <a:endParaRPr lang="nb-NO" dirty="0">
              <a:latin typeface="Chivo Black" panose="00000A00000000000000" pitchFamily="2" charset="0"/>
            </a:endParaRPr>
          </a:p>
        </p:txBody>
      </p:sp>
      <p:pic>
        <p:nvPicPr>
          <p:cNvPr id="5" name="Plassholder for innhold 4">
            <a:extLst>
              <a:ext uri="{FF2B5EF4-FFF2-40B4-BE49-F238E27FC236}">
                <a16:creationId xmlns:a16="http://schemas.microsoft.com/office/drawing/2014/main" id="{612E1A04-223A-4D71-966B-4D8A55C1D202}"/>
              </a:ext>
            </a:extLst>
          </p:cNvPr>
          <p:cNvPicPr>
            <a:picLocks noGrp="1" noChangeAspect="1"/>
          </p:cNvPicPr>
          <p:nvPr>
            <p:ph sz="quarter" idx="10"/>
          </p:nvPr>
        </p:nvPicPr>
        <p:blipFill>
          <a:blip r:embed="rId2"/>
          <a:stretch>
            <a:fillRect/>
          </a:stretch>
        </p:blipFill>
        <p:spPr>
          <a:xfrm>
            <a:off x="2518072" y="1604963"/>
            <a:ext cx="3199653" cy="4525962"/>
          </a:xfrm>
        </p:spPr>
      </p:pic>
    </p:spTree>
    <p:extLst>
      <p:ext uri="{BB962C8B-B14F-4D97-AF65-F5344CB8AC3E}">
        <p14:creationId xmlns:p14="http://schemas.microsoft.com/office/powerpoint/2010/main" val="161633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8D7DD0B-564C-4DF3-981D-83B211CDA80D}"/>
              </a:ext>
            </a:extLst>
          </p:cNvPr>
          <p:cNvSpPr>
            <a:spLocks noGrp="1"/>
          </p:cNvSpPr>
          <p:nvPr>
            <p:ph type="title"/>
          </p:nvPr>
        </p:nvSpPr>
        <p:spPr/>
        <p:txBody>
          <a:bodyPr/>
          <a:lstStyle/>
          <a:p>
            <a:pPr algn="ctr"/>
            <a:r>
              <a:rPr lang="nb-NO" sz="4400" dirty="0">
                <a:latin typeface="Vollkorn" pitchFamily="2" charset="0"/>
                <a:ea typeface="Vollkorn" pitchFamily="2" charset="0"/>
              </a:rPr>
              <a:t>	Bærum næringsråd - Leder</a:t>
            </a:r>
            <a:endParaRPr lang="nb-NO" dirty="0"/>
          </a:p>
        </p:txBody>
      </p:sp>
      <p:sp>
        <p:nvSpPr>
          <p:cNvPr id="5" name="Plassholder for innhold 4">
            <a:extLst>
              <a:ext uri="{FF2B5EF4-FFF2-40B4-BE49-F238E27FC236}">
                <a16:creationId xmlns:a16="http://schemas.microsoft.com/office/drawing/2014/main" id="{FF62B3F0-2E21-49C5-A4F2-E1C80CE7131A}"/>
              </a:ext>
            </a:extLst>
          </p:cNvPr>
          <p:cNvSpPr>
            <a:spLocks noGrp="1"/>
          </p:cNvSpPr>
          <p:nvPr>
            <p:ph sz="quarter" idx="10"/>
          </p:nvPr>
        </p:nvSpPr>
        <p:spPr>
          <a:xfrm>
            <a:off x="508000" y="1604390"/>
            <a:ext cx="9205626" cy="4875068"/>
          </a:xfrm>
        </p:spPr>
        <p:txBody>
          <a:bodyPr/>
          <a:lstStyle/>
          <a:p>
            <a:pPr marL="0" indent="0">
              <a:buNone/>
            </a:pPr>
            <a:r>
              <a:rPr lang="nb-NO" sz="2000" dirty="0">
                <a:latin typeface="Vollkorn" pitchFamily="2" charset="0"/>
                <a:ea typeface="Vollkorn" pitchFamily="2" charset="0"/>
              </a:rPr>
              <a:t>Einar Schultz skriver i sin leder;</a:t>
            </a:r>
          </a:p>
          <a:p>
            <a:pPr marL="0" indent="0">
              <a:buNone/>
            </a:pPr>
            <a:r>
              <a:rPr lang="nb-NO" sz="2000" dirty="0">
                <a:latin typeface="Vollkorn" pitchFamily="2" charset="0"/>
                <a:ea typeface="Vollkorn" pitchFamily="2" charset="0"/>
              </a:rPr>
              <a:t>Vi i Bærum Næringsråd trodde 2020 skulle bli et flott år</a:t>
            </a:r>
          </a:p>
          <a:p>
            <a:pPr marL="0" indent="0">
              <a:buNone/>
            </a:pPr>
            <a:r>
              <a:rPr lang="nb-NO" sz="2000" dirty="0">
                <a:latin typeface="Vollkorn" pitchFamily="2" charset="0"/>
                <a:ea typeface="Vollkorn" pitchFamily="2" charset="0"/>
              </a:rPr>
              <a:t>I 2019 reviderte vi vår strategiske plan, og den koordinerte godt med Bærum kommunes nye Næringsplan (vedtatt våren 2020), og dermed hadde vi et glimrende utgangspunkt for å gjennomføre konkrete og vel forankrede strategiske prosjekter for å styrke næringslivet i kommunen</a:t>
            </a:r>
          </a:p>
          <a:p>
            <a:pPr marL="0" indent="0">
              <a:buNone/>
            </a:pPr>
            <a:r>
              <a:rPr lang="nb-NO" sz="2000" dirty="0">
                <a:latin typeface="Vollkorn" pitchFamily="2" charset="0"/>
                <a:ea typeface="Vollkorn" pitchFamily="2" charset="0"/>
              </a:rPr>
              <a:t>Som et resultat av dette inngikk vi og Energy Valley, en langvarig partnerskapsavtale med Bærum kommune, hvor vi i BN også fikk ansvar for å gjennomføre noen av de strategiske næringsprosjektene. Så utgangspunktet var bra </a:t>
            </a:r>
          </a:p>
          <a:p>
            <a:pPr marL="0" indent="0">
              <a:buNone/>
            </a:pPr>
            <a:r>
              <a:rPr lang="nb-NO" sz="2000" dirty="0">
                <a:latin typeface="Vollkorn" pitchFamily="2" charset="0"/>
                <a:ea typeface="Vollkorn" pitchFamily="2" charset="0"/>
              </a:rPr>
              <a:t>Men mange av bedriftene våre gikk i svart i fjor, hele bransjer har blitt </a:t>
            </a:r>
            <a:r>
              <a:rPr lang="nb-NO" sz="2000" dirty="0" err="1">
                <a:latin typeface="Vollkorn" pitchFamily="2" charset="0"/>
                <a:ea typeface="Vollkorn" pitchFamily="2" charset="0"/>
              </a:rPr>
              <a:t>radbrukket</a:t>
            </a:r>
            <a:endParaRPr lang="nb-NO" sz="2000" dirty="0">
              <a:latin typeface="Vollkorn" pitchFamily="2" charset="0"/>
              <a:ea typeface="Vollkorn" pitchFamily="2" charset="0"/>
            </a:endParaRPr>
          </a:p>
          <a:p>
            <a:pPr marL="0" indent="0" algn="ctr">
              <a:buNone/>
            </a:pPr>
            <a:r>
              <a:rPr lang="nb-NO" sz="2000" dirty="0">
                <a:latin typeface="Vollkorn" pitchFamily="2" charset="0"/>
                <a:ea typeface="Vollkorn" pitchFamily="2" charset="0"/>
              </a:rPr>
              <a:t>Covid-19 rammet oss og våre planer måtte endres</a:t>
            </a:r>
          </a:p>
          <a:p>
            <a:endParaRPr lang="nb-NO" dirty="0"/>
          </a:p>
        </p:txBody>
      </p:sp>
    </p:spTree>
    <p:extLst>
      <p:ext uri="{BB962C8B-B14F-4D97-AF65-F5344CB8AC3E}">
        <p14:creationId xmlns:p14="http://schemas.microsoft.com/office/powerpoint/2010/main" val="225927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p:txBody>
          <a:bodyPr/>
          <a:lstStyle/>
          <a:p>
            <a:r>
              <a:rPr lang="nb-NO" sz="4400" dirty="0">
                <a:latin typeface="Vollkorn" pitchFamily="2" charset="0"/>
                <a:ea typeface="Vollkorn" pitchFamily="2" charset="0"/>
              </a:rPr>
              <a:t>Bærum næringsråd – Strategi 2020-2023</a:t>
            </a:r>
            <a:endParaRPr lang="nb-NO" dirty="0"/>
          </a:p>
        </p:txBody>
      </p:sp>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508417" y="1763848"/>
            <a:ext cx="8968869" cy="949855"/>
          </a:xfrm>
        </p:spPr>
        <p:txBody>
          <a:bodyPr/>
          <a:lstStyle/>
          <a:p>
            <a:r>
              <a:rPr lang="nb-NO" dirty="0">
                <a:latin typeface="Vollkorn" pitchFamily="2" charset="0"/>
                <a:ea typeface="Vollkorn" pitchFamily="2" charset="0"/>
              </a:rPr>
              <a:t>Bærum Næringsråd skal være den foretrukne nettverksaktøren for næringslivet i regionen, og offisiell samarbeidspartner for Bærum kommune i næringspolitiske saker og aktuelle prosjekter</a:t>
            </a:r>
          </a:p>
          <a:p>
            <a:endParaRPr lang="nb-NO" dirty="0"/>
          </a:p>
        </p:txBody>
      </p:sp>
      <p:sp>
        <p:nvSpPr>
          <p:cNvPr id="11" name="TekstSylinder 10">
            <a:extLst>
              <a:ext uri="{FF2B5EF4-FFF2-40B4-BE49-F238E27FC236}">
                <a16:creationId xmlns:a16="http://schemas.microsoft.com/office/drawing/2014/main" id="{D3E52856-9177-4561-8668-2D6674CA2044}"/>
              </a:ext>
            </a:extLst>
          </p:cNvPr>
          <p:cNvSpPr txBox="1"/>
          <p:nvPr/>
        </p:nvSpPr>
        <p:spPr>
          <a:xfrm>
            <a:off x="1032387" y="3165987"/>
            <a:ext cx="8111613" cy="3416320"/>
          </a:xfrm>
          <a:prstGeom prst="rect">
            <a:avLst/>
          </a:prstGeom>
          <a:noFill/>
        </p:spPr>
        <p:txBody>
          <a:bodyPr wrap="square">
            <a:spAutoFit/>
          </a:bodyPr>
          <a:lstStyle/>
          <a:p>
            <a:r>
              <a:rPr lang="nb-NO" sz="1800" b="0" i="1" u="none" strike="noStrike" baseline="0" dirty="0">
                <a:solidFill>
                  <a:srgbClr val="000000"/>
                </a:solidFill>
                <a:latin typeface="Vollkorn" pitchFamily="2" charset="0"/>
                <a:ea typeface="Vollkorn" pitchFamily="2" charset="0"/>
              </a:rPr>
              <a:t>Nettverk </a:t>
            </a:r>
          </a:p>
          <a:p>
            <a:pPr marL="0" indent="0">
              <a:buNone/>
            </a:pPr>
            <a:r>
              <a:rPr lang="nb-NO" sz="1800" b="0" i="0" u="none" strike="noStrike" baseline="0" dirty="0">
                <a:solidFill>
                  <a:srgbClr val="000000"/>
                </a:solidFill>
                <a:latin typeface="Vollkorn" pitchFamily="2" charset="0"/>
                <a:ea typeface="Vollkorn" pitchFamily="2" charset="0"/>
              </a:rPr>
              <a:t>Plattform for forretningsmessig og sosialt nettverk </a:t>
            </a:r>
          </a:p>
          <a:p>
            <a:endParaRPr lang="nb-NO" sz="1800" b="0" i="1" u="none" strike="noStrike" baseline="0" dirty="0">
              <a:solidFill>
                <a:srgbClr val="000000"/>
              </a:solidFill>
              <a:latin typeface="Vollkorn" pitchFamily="2" charset="0"/>
              <a:ea typeface="Vollkorn" pitchFamily="2" charset="0"/>
            </a:endParaRPr>
          </a:p>
          <a:p>
            <a:r>
              <a:rPr lang="nb-NO" sz="1800" b="0" i="1" u="none" strike="noStrike" baseline="0" dirty="0">
                <a:solidFill>
                  <a:srgbClr val="000000"/>
                </a:solidFill>
                <a:latin typeface="Vollkorn" pitchFamily="2" charset="0"/>
                <a:ea typeface="Vollkorn" pitchFamily="2" charset="0"/>
              </a:rPr>
              <a:t>Næringspolitikk </a:t>
            </a:r>
          </a:p>
          <a:p>
            <a:pPr marL="0" indent="0">
              <a:buNone/>
            </a:pPr>
            <a:r>
              <a:rPr lang="nb-NO" sz="1800" b="0" i="0" u="none" strike="noStrike" baseline="0" dirty="0">
                <a:solidFill>
                  <a:srgbClr val="000000"/>
                </a:solidFill>
                <a:latin typeface="Vollkorn" pitchFamily="2" charset="0"/>
                <a:ea typeface="Vollkorn" pitchFamily="2" charset="0"/>
              </a:rPr>
              <a:t>Samarbeidspartner med Bærum kommune; høringsinstans og diskusjonspartner, samt pådriver for utvikling. Bærum Næringsråd skal være en nøytral aktør og skal ikke engasjeres i enkeltsaker</a:t>
            </a:r>
          </a:p>
          <a:p>
            <a:endParaRPr lang="nb-NO" sz="1800" b="0" i="1" u="none" strike="noStrike" baseline="0" dirty="0">
              <a:solidFill>
                <a:srgbClr val="000000"/>
              </a:solidFill>
              <a:latin typeface="Vollkorn" pitchFamily="2" charset="0"/>
              <a:ea typeface="Vollkorn" pitchFamily="2" charset="0"/>
            </a:endParaRPr>
          </a:p>
          <a:p>
            <a:r>
              <a:rPr lang="nb-NO" sz="1800" b="0" i="1" u="none" strike="noStrike" baseline="0" dirty="0">
                <a:solidFill>
                  <a:srgbClr val="000000"/>
                </a:solidFill>
                <a:latin typeface="Vollkorn" pitchFamily="2" charset="0"/>
                <a:ea typeface="Vollkorn" pitchFamily="2" charset="0"/>
              </a:rPr>
              <a:t>Næringsutvikling </a:t>
            </a:r>
            <a:endParaRPr lang="nb-NO" sz="1800" b="0" i="0" u="none" strike="noStrike" baseline="0" dirty="0">
              <a:solidFill>
                <a:srgbClr val="000000"/>
              </a:solidFill>
              <a:latin typeface="Vollkorn" pitchFamily="2" charset="0"/>
              <a:ea typeface="Vollkorn" pitchFamily="2" charset="0"/>
            </a:endParaRPr>
          </a:p>
          <a:p>
            <a:pPr marL="0" indent="0">
              <a:buNone/>
            </a:pPr>
            <a:r>
              <a:rPr lang="nb-NO" sz="1800" b="0" i="0" u="none" strike="noStrike" baseline="0" dirty="0">
                <a:solidFill>
                  <a:srgbClr val="000000"/>
                </a:solidFill>
                <a:latin typeface="Vollkorn" pitchFamily="2" charset="0"/>
                <a:ea typeface="Vollkorn" pitchFamily="2" charset="0"/>
              </a:rPr>
              <a:t>Jobbe for best mulig rammebetingelser for næringslivet; stimulere til innovasjon og nyetableringer. Initiere og delta i strategiske prosjekter i grensesnittet samfunn, bedrift</a:t>
            </a:r>
          </a:p>
        </p:txBody>
      </p:sp>
    </p:spTree>
    <p:extLst>
      <p:ext uri="{BB962C8B-B14F-4D97-AF65-F5344CB8AC3E}">
        <p14:creationId xmlns:p14="http://schemas.microsoft.com/office/powerpoint/2010/main" val="344700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842247" y="1762648"/>
            <a:ext cx="9205913" cy="1039546"/>
          </a:xfrm>
        </p:spPr>
        <p:txBody>
          <a:bodyPr/>
          <a:lstStyle/>
          <a:p>
            <a:r>
              <a:rPr lang="nb-NO" sz="1600" dirty="0">
                <a:latin typeface="Vollkorn" pitchFamily="2" charset="0"/>
                <a:ea typeface="Vollkorn" pitchFamily="2" charset="0"/>
              </a:rPr>
              <a:t>Deltakelse i klynger og nettverk er for mange en naturlig del av forretningsstrategien. Her treffer man potensielle kunder og samarbeidspartnere, får oversikt over konkurrenters produktportefølje og blir kjent med den siste utviklingen innenfor sitt marked eller fagfelt</a:t>
            </a:r>
          </a:p>
          <a:p>
            <a:r>
              <a:rPr lang="nb-NO" sz="1600" dirty="0">
                <a:latin typeface="Vollkorn" pitchFamily="2" charset="0"/>
                <a:ea typeface="Vollkorn" pitchFamily="2" charset="0"/>
              </a:rPr>
              <a:t>Sammen er vi også sterkere når vi vil løfte fram utfordringer på vegne av næringslivet, eller påvirke politikere når det gjelder fremtidig næringspolitikk</a:t>
            </a:r>
          </a:p>
          <a:p>
            <a:endParaRPr lang="nb-NO" sz="16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Vollkorn" pitchFamily="2" charset="0"/>
                <a:ea typeface="+mn-ea"/>
                <a:cs typeface="+mn-cs"/>
              </a:rPr>
              <a:t>Bærum Næringsråd skal være en </a:t>
            </a:r>
            <a:r>
              <a:rPr kumimoji="0" lang="nb-NO" sz="1600" b="0" u="none" strike="noStrike" kern="1200" cap="none" spc="0" normalizeH="0" baseline="0" noProof="0" dirty="0">
                <a:ln>
                  <a:noFill/>
                </a:ln>
                <a:solidFill>
                  <a:srgbClr val="000000"/>
                </a:solidFill>
                <a:effectLst/>
                <a:uLnTx/>
                <a:uFillTx/>
                <a:latin typeface="Vollkorn" pitchFamily="2" charset="0"/>
                <a:ea typeface="+mn-ea"/>
                <a:cs typeface="+mn-cs"/>
              </a:rPr>
              <a:t>positiv, inspirerende og støttende arena for relasjons- og nettverksbygging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Vollkorn" pitchFamily="2" charset="0"/>
                <a:ea typeface="+mn-ea"/>
                <a:cs typeface="+mn-cs"/>
              </a:rPr>
              <a:t>Vi skal </a:t>
            </a:r>
            <a:r>
              <a:rPr kumimoji="0" lang="nb-NO" sz="1600" b="0" u="none" strike="noStrike" kern="1200" cap="none" spc="0" normalizeH="0" baseline="0" noProof="0" dirty="0" err="1">
                <a:ln>
                  <a:noFill/>
                </a:ln>
                <a:solidFill>
                  <a:srgbClr val="000000"/>
                </a:solidFill>
                <a:effectLst/>
                <a:uLnTx/>
                <a:uFillTx/>
                <a:latin typeface="Vollkorn" pitchFamily="2" charset="0"/>
                <a:ea typeface="+mn-ea"/>
                <a:cs typeface="+mn-cs"/>
              </a:rPr>
              <a:t>fasilitere</a:t>
            </a:r>
            <a:r>
              <a:rPr kumimoji="0" lang="nb-NO" sz="1600" b="0" u="none" strike="noStrike" kern="1200" cap="none" spc="0" normalizeH="0" baseline="0" noProof="0" dirty="0">
                <a:ln>
                  <a:noFill/>
                </a:ln>
                <a:solidFill>
                  <a:srgbClr val="000000"/>
                </a:solidFill>
                <a:effectLst/>
                <a:uLnTx/>
                <a:uFillTx/>
                <a:latin typeface="Vollkorn" pitchFamily="2" charset="0"/>
                <a:ea typeface="+mn-ea"/>
                <a:cs typeface="+mn-cs"/>
              </a:rPr>
              <a:t> møteplasser hvor deltakerne kan skape og gripe nye forretningsmuligheter, samt utveksle kontakter og kvalitetssikrede referanser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Vollkorn" pitchFamily="2" charset="0"/>
                <a:ea typeface="+mn-ea"/>
                <a:cs typeface="+mn-cs"/>
              </a:rPr>
              <a:t>I en tid hvor mesteparten av dialogen skjer digitalt blir fokuset på nettverksbygging viktigere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Vollkorn" pitchFamily="2" charset="0"/>
                <a:ea typeface="+mn-ea"/>
                <a:cs typeface="+mn-cs"/>
              </a:rPr>
              <a:t>Nettverket er blant bedriftenes aller viktigste ressurser</a:t>
            </a:r>
          </a:p>
          <a:p>
            <a:pPr marR="0" lvl="0" defTabSz="914400" rtl="0" eaLnBrk="1" fontAlgn="auto" latinLnBrk="0" hangingPunct="1">
              <a:lnSpc>
                <a:spcPct val="90000"/>
              </a:lnSpc>
              <a:spcBef>
                <a:spcPts val="1000"/>
              </a:spcBef>
              <a:spcAft>
                <a:spcPts val="0"/>
              </a:spcAft>
              <a:buClrTx/>
              <a:buSzTx/>
              <a:tabLst/>
              <a:defRPr/>
            </a:pPr>
            <a:r>
              <a:rPr lang="nb-NO" sz="1800" dirty="0">
                <a:solidFill>
                  <a:srgbClr val="000000"/>
                </a:solidFill>
                <a:latin typeface="Vollkorn" pitchFamily="2" charset="0"/>
              </a:rPr>
              <a:t>	</a:t>
            </a:r>
          </a:p>
          <a:p>
            <a:pPr marR="0" lvl="0" defTabSz="914400" rtl="0" eaLnBrk="1" fontAlgn="auto" latinLnBrk="0" hangingPunct="1">
              <a:lnSpc>
                <a:spcPct val="90000"/>
              </a:lnSpc>
              <a:spcBef>
                <a:spcPts val="1000"/>
              </a:spcBef>
              <a:spcAft>
                <a:spcPts val="0"/>
              </a:spcAft>
              <a:buClrTx/>
              <a:buSzTx/>
              <a:tabLst/>
              <a:defRPr/>
            </a:pPr>
            <a:r>
              <a:rPr kumimoji="0" lang="nb-NO" sz="1800" b="1" u="none" strike="noStrike" kern="1200" cap="none" spc="0" normalizeH="0" baseline="0" noProof="0" dirty="0">
                <a:ln>
                  <a:noFill/>
                </a:ln>
                <a:solidFill>
                  <a:srgbClr val="F48120"/>
                </a:solidFill>
                <a:effectLst/>
                <a:uLnTx/>
                <a:uFillTx/>
                <a:latin typeface="Vollkorn" pitchFamily="2" charset="0"/>
                <a:ea typeface="+mn-ea"/>
                <a:cs typeface="+mn-cs"/>
              </a:rPr>
              <a:t>Sørg for å bruke nettverket og utvide det aktivt! </a:t>
            </a:r>
            <a:endParaRPr kumimoji="0" lang="nb-NO" sz="1800" b="1" u="none" strike="noStrike" kern="1200" cap="none" spc="0" normalizeH="0" baseline="0" noProof="0" dirty="0">
              <a:ln>
                <a:noFill/>
              </a:ln>
              <a:solidFill>
                <a:srgbClr val="F48120"/>
              </a:solidFill>
              <a:effectLst/>
              <a:uLnTx/>
              <a:uFillTx/>
              <a:latin typeface="Vollkorn" pitchFamily="2" charset="0"/>
              <a:ea typeface="Vollkorn" pitchFamily="2" charset="0"/>
              <a:cs typeface="+mn-cs"/>
            </a:endParaRPr>
          </a:p>
          <a:p>
            <a:endParaRPr lang="nb-NO" dirty="0"/>
          </a:p>
        </p:txBody>
      </p:sp>
      <p:sp>
        <p:nvSpPr>
          <p:cNvPr id="10" name="Tittel 1">
            <a:extLst>
              <a:ext uri="{FF2B5EF4-FFF2-40B4-BE49-F238E27FC236}">
                <a16:creationId xmlns:a16="http://schemas.microsoft.com/office/drawing/2014/main" id="{D7668D7F-1490-44F0-8AB1-F6320AD65F25}"/>
              </a:ext>
            </a:extLst>
          </p:cNvPr>
          <p:cNvSpPr>
            <a:spLocks noGrp="1"/>
          </p:cNvSpPr>
          <p:nvPr>
            <p:ph type="title"/>
          </p:nvPr>
        </p:nvSpPr>
        <p:spPr>
          <a:xfrm>
            <a:off x="245806" y="488950"/>
            <a:ext cx="10038736" cy="949325"/>
          </a:xfrm>
        </p:spPr>
        <p:txBody>
          <a:bodyPr>
            <a:noAutofit/>
          </a:bodyPr>
          <a:lstStyle/>
          <a:p>
            <a:r>
              <a:rPr lang="nb-NO" dirty="0">
                <a:latin typeface="Vollkorn" pitchFamily="2" charset="0"/>
                <a:ea typeface="Vollkorn" pitchFamily="2" charset="0"/>
              </a:rPr>
              <a:t>Bærum næringsråd  - Regional nettverksarena</a:t>
            </a:r>
          </a:p>
        </p:txBody>
      </p:sp>
    </p:spTree>
    <p:extLst>
      <p:ext uri="{BB962C8B-B14F-4D97-AF65-F5344CB8AC3E}">
        <p14:creationId xmlns:p14="http://schemas.microsoft.com/office/powerpoint/2010/main" val="322995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EAEAF5-8016-4060-8DED-FBD75A87CC71}"/>
              </a:ext>
            </a:extLst>
          </p:cNvPr>
          <p:cNvSpPr>
            <a:spLocks noGrp="1"/>
          </p:cNvSpPr>
          <p:nvPr>
            <p:ph type="title"/>
          </p:nvPr>
        </p:nvSpPr>
        <p:spPr>
          <a:xfrm>
            <a:off x="88490" y="489201"/>
            <a:ext cx="10264878" cy="691904"/>
          </a:xfrm>
        </p:spPr>
        <p:txBody>
          <a:bodyPr/>
          <a:lstStyle/>
          <a:p>
            <a:pPr algn="ctr"/>
            <a:r>
              <a:rPr lang="nb-NO" dirty="0">
                <a:latin typeface="Vollkorn" pitchFamily="2" charset="0"/>
                <a:ea typeface="Vollkorn" pitchFamily="2" charset="0"/>
              </a:rPr>
              <a:t>    	</a:t>
            </a:r>
            <a:r>
              <a:rPr lang="nb-NO" sz="4400" dirty="0">
                <a:latin typeface="Vollkorn" pitchFamily="2" charset="0"/>
                <a:ea typeface="Vollkorn" pitchFamily="2" charset="0"/>
              </a:rPr>
              <a:t>Bærum næringsråd - </a:t>
            </a:r>
            <a:r>
              <a:rPr lang="nb-NO" dirty="0">
                <a:latin typeface="Vollkorn" pitchFamily="2" charset="0"/>
                <a:ea typeface="Vollkorn" pitchFamily="2" charset="0"/>
              </a:rPr>
              <a:t>             	</a:t>
            </a:r>
            <a:r>
              <a:rPr lang="nb-NO" sz="4400" dirty="0">
                <a:latin typeface="Vollkorn" pitchFamily="2" charset="0"/>
                <a:ea typeface="Vollkorn" pitchFamily="2" charset="0"/>
              </a:rPr>
              <a:t>Partnerskapsavtale</a:t>
            </a:r>
            <a:endParaRPr lang="nb-NO" dirty="0">
              <a:latin typeface="Vollkorn" pitchFamily="2" charset="0"/>
              <a:ea typeface="Vollkorn" pitchFamily="2" charset="0"/>
            </a:endParaRPr>
          </a:p>
        </p:txBody>
      </p:sp>
      <p:sp>
        <p:nvSpPr>
          <p:cNvPr id="3" name="Plassholder for innhold 2">
            <a:extLst>
              <a:ext uri="{FF2B5EF4-FFF2-40B4-BE49-F238E27FC236}">
                <a16:creationId xmlns:a16="http://schemas.microsoft.com/office/drawing/2014/main" id="{1B4F5DE0-4B86-4CF2-9F55-6D75A16D5C26}"/>
              </a:ext>
            </a:extLst>
          </p:cNvPr>
          <p:cNvSpPr>
            <a:spLocks noGrp="1"/>
          </p:cNvSpPr>
          <p:nvPr>
            <p:ph sz="quarter" idx="10"/>
          </p:nvPr>
        </p:nvSpPr>
        <p:spPr>
          <a:xfrm>
            <a:off x="508000" y="1868128"/>
            <a:ext cx="9363587" cy="4739149"/>
          </a:xfrm>
        </p:spPr>
        <p:txBody>
          <a:bodyPr/>
          <a:lstStyle/>
          <a:p>
            <a:r>
              <a:rPr lang="nb-NO" sz="2000" dirty="0">
                <a:latin typeface="Vollkorn" pitchFamily="2" charset="0"/>
                <a:ea typeface="Vollkorn" pitchFamily="2" charset="0"/>
              </a:rPr>
              <a:t>Bærum Næringsråd har tidligere etterlyst en oppdatert strategisk næringsplan, og vi er svært fornøyde med at denne ble vedtatt av Formannskapet 20 mai 2020 </a:t>
            </a:r>
          </a:p>
          <a:p>
            <a:r>
              <a:rPr lang="nb-NO" sz="2000" dirty="0">
                <a:latin typeface="Vollkorn" pitchFamily="2" charset="0"/>
                <a:ea typeface="Vollkorn" pitchFamily="2" charset="0"/>
              </a:rPr>
              <a:t>Planen slik den foreligger er hensyntatt næringslivets ulike ønsker og behov, både strategisk, men også i forhold til en realistisk tiltaksplan for de neste tre årene </a:t>
            </a:r>
          </a:p>
          <a:p>
            <a:r>
              <a:rPr lang="nb-NO" sz="2000" dirty="0">
                <a:latin typeface="Vollkorn" pitchFamily="2" charset="0"/>
                <a:ea typeface="Vollkorn" pitchFamily="2" charset="0"/>
              </a:rPr>
              <a:t>Som en konsekvens av at strategisk næringsplan er vedtatt har Bærum Næringsråd tegnet en 3- årlig partnerskapsavtale med Bærum kommune</a:t>
            </a:r>
          </a:p>
          <a:p>
            <a:pPr marL="0" indent="0">
              <a:buNone/>
            </a:pPr>
            <a:endParaRPr kumimoji="0" lang="nb-NO" sz="1800" b="0" i="0" u="none" strike="noStrike" kern="1200" cap="none" spc="0" normalizeH="0" baseline="0" noProof="0" dirty="0">
              <a:ln>
                <a:noFill/>
              </a:ln>
              <a:solidFill>
                <a:srgbClr val="000000"/>
              </a:solidFill>
              <a:effectLst/>
              <a:uLnTx/>
              <a:uFillTx/>
              <a:latin typeface="Vollkorn" pitchFamily="2" charset="0"/>
              <a:ea typeface="+mn-ea"/>
              <a:cs typeface="+mn-cs"/>
            </a:endParaRPr>
          </a:p>
          <a:p>
            <a:pPr marL="0" indent="0">
              <a:buNone/>
            </a:pPr>
            <a:r>
              <a:rPr kumimoji="0" lang="nb-NO" sz="2000" b="0" i="0" u="none" strike="noStrike" kern="1200" cap="none" spc="0" normalizeH="0" baseline="0" noProof="0" dirty="0">
                <a:ln>
                  <a:noFill/>
                </a:ln>
                <a:solidFill>
                  <a:srgbClr val="000000"/>
                </a:solidFill>
                <a:effectLst/>
                <a:uLnTx/>
                <a:uFillTx/>
                <a:latin typeface="Vollkorn" pitchFamily="2" charset="0"/>
                <a:ea typeface="+mn-ea"/>
                <a:cs typeface="+mn-cs"/>
              </a:rPr>
              <a:t>Partnerskapsavtalen vil gi Bærum Næringsråd, Bærum kommune og ikke minst næringslivet en forankring,  og forutsigbarhet til viktige aktiviteter knyttet til måloppnåelse i strategisk næringsplan</a:t>
            </a:r>
            <a:endParaRPr lang="nb-NO" sz="2000" dirty="0"/>
          </a:p>
        </p:txBody>
      </p:sp>
    </p:spTree>
    <p:extLst>
      <p:ext uri="{BB962C8B-B14F-4D97-AF65-F5344CB8AC3E}">
        <p14:creationId xmlns:p14="http://schemas.microsoft.com/office/powerpoint/2010/main" val="3175524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B2D486D-8921-46BF-A093-B3D1D1703A2F}"/>
              </a:ext>
            </a:extLst>
          </p:cNvPr>
          <p:cNvSpPr>
            <a:spLocks noGrp="1"/>
          </p:cNvSpPr>
          <p:nvPr>
            <p:ph type="title"/>
          </p:nvPr>
        </p:nvSpPr>
        <p:spPr>
          <a:xfrm>
            <a:off x="263083" y="489200"/>
            <a:ext cx="10156721" cy="949855"/>
          </a:xfrm>
        </p:spPr>
        <p:txBody>
          <a:bodyPr/>
          <a:lstStyle/>
          <a:p>
            <a:r>
              <a:rPr lang="nb-NO" sz="4400" dirty="0">
                <a:latin typeface="Vollkorn" pitchFamily="2" charset="0"/>
                <a:ea typeface="Vollkorn" pitchFamily="2" charset="0"/>
              </a:rPr>
              <a:t>Bærum næringsråd - Medlemmene</a:t>
            </a:r>
            <a:endParaRPr lang="nb-NO" dirty="0"/>
          </a:p>
        </p:txBody>
      </p:sp>
      <p:pic>
        <p:nvPicPr>
          <p:cNvPr id="12" name="Plassholder for diagram 11">
            <a:extLst>
              <a:ext uri="{FF2B5EF4-FFF2-40B4-BE49-F238E27FC236}">
                <a16:creationId xmlns:a16="http://schemas.microsoft.com/office/drawing/2014/main" id="{DB69FE69-594C-437E-B32A-249D3F14F4A2}"/>
              </a:ext>
            </a:extLst>
          </p:cNvPr>
          <p:cNvPicPr>
            <a:picLocks noGrp="1" noChangeAspect="1"/>
          </p:cNvPicPr>
          <p:nvPr>
            <p:ph type="chart" sz="quarter" idx="11"/>
          </p:nvPr>
        </p:nvPicPr>
        <p:blipFill>
          <a:blip r:embed="rId2"/>
          <a:stretch>
            <a:fillRect/>
          </a:stretch>
        </p:blipFill>
        <p:spPr>
          <a:xfrm>
            <a:off x="5556034" y="2207846"/>
            <a:ext cx="4476730" cy="3760454"/>
          </a:xfrm>
          <a:prstGeom prst="rect">
            <a:avLst/>
          </a:prstGeom>
        </p:spPr>
      </p:pic>
      <p:sp>
        <p:nvSpPr>
          <p:cNvPr id="7" name="Undertittel 6">
            <a:extLst>
              <a:ext uri="{FF2B5EF4-FFF2-40B4-BE49-F238E27FC236}">
                <a16:creationId xmlns:a16="http://schemas.microsoft.com/office/drawing/2014/main" id="{EB0ACA07-A1E8-432E-B467-BCC0DE4F8AE1}"/>
              </a:ext>
            </a:extLst>
          </p:cNvPr>
          <p:cNvSpPr>
            <a:spLocks noGrp="1"/>
          </p:cNvSpPr>
          <p:nvPr>
            <p:ph type="subTitle" idx="1"/>
          </p:nvPr>
        </p:nvSpPr>
        <p:spPr>
          <a:xfrm>
            <a:off x="2447544" y="1333592"/>
            <a:ext cx="5527105" cy="276207"/>
          </a:xfrm>
        </p:spPr>
        <p:txBody>
          <a:bodyPr/>
          <a:lstStyle/>
          <a:p>
            <a:r>
              <a:rPr lang="nb-NO" dirty="0">
                <a:latin typeface="Vollkorn" pitchFamily="2" charset="0"/>
                <a:ea typeface="Vollkorn" pitchFamily="2" charset="0"/>
              </a:rPr>
              <a:t>Medlemsutvikling 2011-2020 </a:t>
            </a:r>
          </a:p>
        </p:txBody>
      </p:sp>
      <p:sp>
        <p:nvSpPr>
          <p:cNvPr id="11" name="TekstSylinder 10">
            <a:extLst>
              <a:ext uri="{FF2B5EF4-FFF2-40B4-BE49-F238E27FC236}">
                <a16:creationId xmlns:a16="http://schemas.microsoft.com/office/drawing/2014/main" id="{B95DF669-9EAD-41A1-8975-6088EB05BBD1}"/>
              </a:ext>
            </a:extLst>
          </p:cNvPr>
          <p:cNvSpPr txBox="1"/>
          <p:nvPr/>
        </p:nvSpPr>
        <p:spPr>
          <a:xfrm>
            <a:off x="263083" y="1638106"/>
            <a:ext cx="5132440" cy="5170646"/>
          </a:xfrm>
          <a:prstGeom prst="rect">
            <a:avLst/>
          </a:prstGeom>
          <a:noFill/>
        </p:spPr>
        <p:txBody>
          <a:bodyPr wrap="square">
            <a:spAutoFit/>
          </a:bodyPr>
          <a:lstStyle/>
          <a:p>
            <a:endParaRPr lang="nb-NO" dirty="0">
              <a:latin typeface="Vollkorn" pitchFamily="2" charset="0"/>
              <a:ea typeface="Vollkorn" pitchFamily="2" charset="0"/>
            </a:endParaRPr>
          </a:p>
          <a:p>
            <a:r>
              <a:rPr lang="nb-NO" sz="1600" dirty="0">
                <a:latin typeface="Vollkorn" pitchFamily="2" charset="0"/>
                <a:ea typeface="Vollkorn" pitchFamily="2" charset="0"/>
              </a:rPr>
              <a:t>Medlemmene er grunnlaget for næringsrådets eksistens, og vår viktigste ressurs, samarbeidspartnere og ambassadører</a:t>
            </a:r>
          </a:p>
          <a:p>
            <a:endParaRPr lang="nb-NO" sz="1600" dirty="0">
              <a:latin typeface="Vollkorn" pitchFamily="2" charset="0"/>
              <a:ea typeface="Vollkorn" pitchFamily="2" charset="0"/>
            </a:endParaRPr>
          </a:p>
          <a:p>
            <a:r>
              <a:rPr lang="nb-NO" sz="1600" dirty="0">
                <a:latin typeface="Vollkorn" pitchFamily="2" charset="0"/>
                <a:ea typeface="Vollkorn" pitchFamily="2" charset="0"/>
              </a:rPr>
              <a:t>Medlemmene representerer et mangfold av bransjer, og består av små, mellomstore og store bedrifter i en balansert miks </a:t>
            </a:r>
          </a:p>
          <a:p>
            <a:endParaRPr lang="nb-NO" sz="1600" dirty="0">
              <a:latin typeface="Vollkorn" pitchFamily="2" charset="0"/>
              <a:ea typeface="Vollkorn" pitchFamily="2" charset="0"/>
            </a:endParaRPr>
          </a:p>
          <a:p>
            <a:r>
              <a:rPr lang="nb-NO" sz="1600" dirty="0">
                <a:latin typeface="Vollkorn" pitchFamily="2" charset="0"/>
                <a:ea typeface="Vollkorn" pitchFamily="2" charset="0"/>
              </a:rPr>
              <a:t>Det er svært viktig for næringsrådet å ha en god og jevn medlemsutvikling, og at flest mulig bedrifter i regionen er med på å bidra til det arbeidet vi gjør for fellesskapet </a:t>
            </a:r>
          </a:p>
          <a:p>
            <a:endParaRPr lang="nb-NO" sz="1600" dirty="0">
              <a:latin typeface="Vollkorn" pitchFamily="2" charset="0"/>
              <a:ea typeface="Vollkorn" pitchFamily="2" charset="0"/>
            </a:endParaRPr>
          </a:p>
          <a:p>
            <a:r>
              <a:rPr lang="nb-NO" sz="1600" dirty="0">
                <a:latin typeface="Vollkorn" pitchFamily="2" charset="0"/>
                <a:ea typeface="Vollkorn" pitchFamily="2" charset="0"/>
              </a:rPr>
              <a:t>Det er godt næringsvett å være medlem i Bærum Næringsråd. Din medlemskontingent bidrar til å at vi kan jobbe for fellesskapets beste. </a:t>
            </a:r>
          </a:p>
          <a:p>
            <a:endParaRPr lang="nb-NO" dirty="0">
              <a:latin typeface="Vollkorn" pitchFamily="2" charset="0"/>
              <a:ea typeface="Vollkorn" pitchFamily="2" charset="0"/>
            </a:endParaRPr>
          </a:p>
          <a:p>
            <a:pPr algn="ctr"/>
            <a:r>
              <a:rPr lang="nb-NO" dirty="0">
                <a:solidFill>
                  <a:srgbClr val="F48120"/>
                </a:solidFill>
                <a:latin typeface="Vollkorn" pitchFamily="2" charset="0"/>
                <a:ea typeface="Vollkorn" pitchFamily="2" charset="0"/>
              </a:rPr>
              <a:t>Jo flere vi er, desto større slagkraft, og sammen skaper vi bedre vilkår for næringslivet i vår region!</a:t>
            </a:r>
          </a:p>
        </p:txBody>
      </p:sp>
    </p:spTree>
    <p:extLst>
      <p:ext uri="{BB962C8B-B14F-4D97-AF65-F5344CB8AC3E}">
        <p14:creationId xmlns:p14="http://schemas.microsoft.com/office/powerpoint/2010/main" val="1889764957"/>
      </p:ext>
    </p:extLst>
  </p:cSld>
  <p:clrMapOvr>
    <a:masterClrMapping/>
  </p:clrMapOvr>
</p:sld>
</file>

<file path=ppt/theme/theme1.xml><?xml version="1.0" encoding="utf-8"?>
<a:theme xmlns:a="http://schemas.openxmlformats.org/drawingml/2006/main" name="Office-tema">
  <a:themeElements>
    <a:clrScheme name="BN_Fargepallett">
      <a:dk1>
        <a:srgbClr val="000000"/>
      </a:dk1>
      <a:lt1>
        <a:srgbClr val="FFFFFF"/>
      </a:lt1>
      <a:dk2>
        <a:srgbClr val="08698D"/>
      </a:dk2>
      <a:lt2>
        <a:srgbClr val="82BCC4"/>
      </a:lt2>
      <a:accent1>
        <a:srgbClr val="F48020"/>
      </a:accent1>
      <a:accent2>
        <a:srgbClr val="EB676C"/>
      </a:accent2>
      <a:accent3>
        <a:srgbClr val="08698D"/>
      </a:accent3>
      <a:accent4>
        <a:srgbClr val="82BCC4"/>
      </a:accent4>
      <a:accent5>
        <a:srgbClr val="FFFFF9"/>
      </a:accent5>
      <a:accent6>
        <a:srgbClr val="110F0C"/>
      </a:accent6>
      <a:hlink>
        <a:srgbClr val="EB676C"/>
      </a:hlink>
      <a:folHlink>
        <a:srgbClr val="82BC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04659BF7-669F-6B40-B947-7C879411F83C}" vid="{5B10E007-0FD6-F445-9A32-7BD729C9406D}"/>
    </a:ext>
  </a:extLst>
</a:theme>
</file>

<file path=docProps/app.xml><?xml version="1.0" encoding="utf-8"?>
<Properties xmlns="http://schemas.openxmlformats.org/officeDocument/2006/extended-properties" xmlns:vt="http://schemas.openxmlformats.org/officeDocument/2006/docPropsVTypes">
  <Template>BN_PPT_Mal</Template>
  <TotalTime>632</TotalTime>
  <Words>3092</Words>
  <Application>Microsoft Office PowerPoint</Application>
  <PresentationFormat>Widescreen</PresentationFormat>
  <Paragraphs>331</Paragraphs>
  <Slides>32</Slides>
  <Notes>0</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32</vt:i4>
      </vt:variant>
    </vt:vector>
  </HeadingPairs>
  <TitlesOfParts>
    <vt:vector size="42" baseType="lpstr">
      <vt:lpstr>Arial</vt:lpstr>
      <vt:lpstr>Calibri</vt:lpstr>
      <vt:lpstr>Calibri Light</vt:lpstr>
      <vt:lpstr>Chivo</vt:lpstr>
      <vt:lpstr>Chivo Black</vt:lpstr>
      <vt:lpstr>Chivo Bold</vt:lpstr>
      <vt:lpstr>Times New Roman</vt:lpstr>
      <vt:lpstr>Vollkorn</vt:lpstr>
      <vt:lpstr>VOLLKORN REGULAR ROMAN</vt:lpstr>
      <vt:lpstr>Office-tema</vt:lpstr>
      <vt:lpstr>   Velkommen til Årsmøte 2021  Bærum næringsråd</vt:lpstr>
      <vt:lpstr>Dagsorden</vt:lpstr>
      <vt:lpstr>1. Konstituering  2. Valg av referent og to representanter til å undertegne protokollen   </vt:lpstr>
      <vt:lpstr>3. Årsrapport  2020</vt:lpstr>
      <vt:lpstr> Bærum næringsråd - Leder</vt:lpstr>
      <vt:lpstr>Bærum næringsråd – Strategi 2020-2023</vt:lpstr>
      <vt:lpstr>Bærum næringsråd  - Regional nettverksarena</vt:lpstr>
      <vt:lpstr>     Bærum næringsråd -               Partnerskapsavtale</vt:lpstr>
      <vt:lpstr>Bærum næringsråd - Medlemmene</vt:lpstr>
      <vt:lpstr>Bærum næringsråd – Arrangementene og aktivitetene</vt:lpstr>
      <vt:lpstr> Bærum næringsråd –  Næringslivet og Covid-19</vt:lpstr>
      <vt:lpstr>Bærum næringsråd –  Næringslivet og Covid-19</vt:lpstr>
      <vt:lpstr>Bærum næringsråd – Næringslivet og Covid-19</vt:lpstr>
      <vt:lpstr>Bærum næringsråd – Næringslivet og Covid-19</vt:lpstr>
      <vt:lpstr>Bærum næringsråd – Prosjekter og fokusområder</vt:lpstr>
      <vt:lpstr>Bærum næringsråd – Prosjekter og fokusområder</vt:lpstr>
      <vt:lpstr>Bærum næringsråd – Prosjekter og fokusområder</vt:lpstr>
      <vt:lpstr>Bærum næringsråd – Prosjekter og fokusområder</vt:lpstr>
      <vt:lpstr>Bærum næringsråd – Prosjekter og fokusområder</vt:lpstr>
      <vt:lpstr>4. Fastsettelse av regnskap  med resultatdisponering</vt:lpstr>
      <vt:lpstr>4. Fastsettelse av regnskap  med resultatdisponering</vt:lpstr>
      <vt:lpstr>4. Fastsettelse av regnskap  med resultatdisponering</vt:lpstr>
      <vt:lpstr>4. Fastsettelse av regnskap  med resultatdisponering</vt:lpstr>
      <vt:lpstr>5. Valg</vt:lpstr>
      <vt:lpstr>Styret 2020</vt:lpstr>
      <vt:lpstr> Rådet 2020</vt:lpstr>
      <vt:lpstr>Valgkomiteens innstilling til styre- og råd</vt:lpstr>
      <vt:lpstr>Valgkomiteens innstilling til styre- og råd</vt:lpstr>
      <vt:lpstr>Valg av valgkomité 2021</vt:lpstr>
      <vt:lpstr>Valg av revisor</vt:lpstr>
      <vt:lpstr>Takk for innsatsen</vt:lpstr>
      <vt:lpstr>Takk for deltakelsen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Årsmøte 2021  Bærum næringsråd</dc:title>
  <dc:creator>Ane Maria Haug Mjaaseth</dc:creator>
  <cp:lastModifiedBy>Ane Maria Haug Mjaaseth</cp:lastModifiedBy>
  <cp:revision>30</cp:revision>
  <cp:lastPrinted>2021-03-24T11:23:15Z</cp:lastPrinted>
  <dcterms:created xsi:type="dcterms:W3CDTF">2021-03-23T10:30:32Z</dcterms:created>
  <dcterms:modified xsi:type="dcterms:W3CDTF">2021-03-24T11:53:06Z</dcterms:modified>
</cp:coreProperties>
</file>